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81" r:id="rId5"/>
    <p:sldId id="282" r:id="rId6"/>
    <p:sldId id="260" r:id="rId7"/>
    <p:sldId id="268" r:id="rId8"/>
    <p:sldId id="284" r:id="rId9"/>
    <p:sldId id="267" r:id="rId10"/>
    <p:sldId id="269" r:id="rId11"/>
    <p:sldId id="275" r:id="rId12"/>
    <p:sldId id="291" r:id="rId13"/>
    <p:sldId id="295" r:id="rId14"/>
    <p:sldId id="297" r:id="rId15"/>
    <p:sldId id="293" r:id="rId16"/>
    <p:sldId id="294" r:id="rId17"/>
    <p:sldId id="289" r:id="rId18"/>
    <p:sldId id="290" r:id="rId19"/>
    <p:sldId id="276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3" autoAdjust="0"/>
    <p:restoredTop sz="94683" autoAdjust="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%20Disk:Users:phaber:Documents:Research:Alcohol%20Liver:liver%20hospital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cat>
            <c:numRef>
              <c:f>'icd10'!$D$5:$T$5</c:f>
              <c:numCache>
                <c:formatCode>General</c:formatCode>
                <c:ptCount val="1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</c:numCache>
            </c:numRef>
          </c:cat>
          <c:val>
            <c:numRef>
              <c:f>'icd10'!$D$21:$T$21</c:f>
              <c:numCache>
                <c:formatCode>#,##0</c:formatCode>
                <c:ptCount val="17"/>
                <c:pt idx="0">
                  <c:v>2976</c:v>
                </c:pt>
                <c:pt idx="1">
                  <c:v>3181</c:v>
                </c:pt>
                <c:pt idx="2">
                  <c:v>3133</c:v>
                </c:pt>
                <c:pt idx="3">
                  <c:v>3273</c:v>
                </c:pt>
                <c:pt idx="4">
                  <c:v>3215</c:v>
                </c:pt>
                <c:pt idx="5" formatCode="General">
                  <c:v>3493</c:v>
                </c:pt>
                <c:pt idx="6" formatCode="General">
                  <c:v>3791</c:v>
                </c:pt>
                <c:pt idx="7" formatCode="General">
                  <c:v>3664</c:v>
                </c:pt>
                <c:pt idx="8" formatCode="General">
                  <c:v>4128</c:v>
                </c:pt>
                <c:pt idx="9" formatCode="General">
                  <c:v>4362</c:v>
                </c:pt>
                <c:pt idx="10" formatCode="General">
                  <c:v>4436</c:v>
                </c:pt>
                <c:pt idx="11" formatCode="General">
                  <c:v>4644</c:v>
                </c:pt>
                <c:pt idx="12" formatCode="General">
                  <c:v>5408</c:v>
                </c:pt>
                <c:pt idx="13" formatCode="General">
                  <c:v>5650</c:v>
                </c:pt>
                <c:pt idx="14" formatCode="General">
                  <c:v>5711</c:v>
                </c:pt>
                <c:pt idx="15" formatCode="General">
                  <c:v>5495</c:v>
                </c:pt>
                <c:pt idx="16" formatCode="General">
                  <c:v>5793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'icd10'!$Q$29</c:f>
              <c:strCache>
                <c:ptCount val="1"/>
              </c:strCache>
            </c:strRef>
          </c:tx>
          <c:val>
            <c:numRef>
              <c:f>'icd10'!$D$24:$T$24</c:f>
              <c:numCache>
                <c:formatCode>#,##0</c:formatCode>
                <c:ptCount val="17"/>
                <c:pt idx="0">
                  <c:v>10423</c:v>
                </c:pt>
                <c:pt idx="1">
                  <c:v>11109</c:v>
                </c:pt>
                <c:pt idx="2">
                  <c:v>10304</c:v>
                </c:pt>
                <c:pt idx="3">
                  <c:v>10574</c:v>
                </c:pt>
                <c:pt idx="4">
                  <c:v>10548</c:v>
                </c:pt>
                <c:pt idx="5">
                  <c:v>9938</c:v>
                </c:pt>
                <c:pt idx="6">
                  <c:v>9612</c:v>
                </c:pt>
                <c:pt idx="7">
                  <c:v>9632</c:v>
                </c:pt>
                <c:pt idx="8">
                  <c:v>10581</c:v>
                </c:pt>
                <c:pt idx="9">
                  <c:v>10730</c:v>
                </c:pt>
                <c:pt idx="10">
                  <c:v>10837</c:v>
                </c:pt>
                <c:pt idx="11">
                  <c:v>11296</c:v>
                </c:pt>
                <c:pt idx="12">
                  <c:v>12361</c:v>
                </c:pt>
                <c:pt idx="13">
                  <c:v>12593</c:v>
                </c:pt>
                <c:pt idx="14">
                  <c:v>13327</c:v>
                </c:pt>
                <c:pt idx="15">
                  <c:v>12917</c:v>
                </c:pt>
                <c:pt idx="16">
                  <c:v>13555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26432"/>
        <c:axId val="427924472"/>
      </c:lineChart>
      <c:catAx>
        <c:axId val="4279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27924472"/>
        <c:crosses val="autoZero"/>
        <c:auto val="1"/>
        <c:lblAlgn val="ctr"/>
        <c:lblOffset val="100"/>
        <c:tickLblSkip val="2"/>
        <c:noMultiLvlLbl val="0"/>
      </c:catAx>
      <c:valAx>
        <c:axId val="427924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27926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2FCA-708F-8A49-8D31-270919C86EC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AE7FF-8264-904A-AD1F-186C1DF1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0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CB9CF2-4D14-254D-A13E-FCEE57F9868B}" type="slidenum">
              <a:rPr lang="en-US" sz="1200" b="0" i="0"/>
              <a:pPr eaLnBrk="1" hangingPunct="1"/>
              <a:t>14</a:t>
            </a:fld>
            <a:endParaRPr lang="en-US" sz="1200" b="0" i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4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A92F47-3303-D445-83A3-21407D1B192E}" type="slidenum">
              <a:rPr lang="en-US" sz="1200" b="0" i="0"/>
              <a:pPr eaLnBrk="1" hangingPunct="1"/>
              <a:t>17</a:t>
            </a:fld>
            <a:endParaRPr lang="en-US" sz="1200" b="0" i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1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DB38EA0-7D8B-314A-A291-35C2D788B6A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925664-4185-6F4F-97AC-A6D8179D5A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valdezrca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RACP Alcohol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Inner Workings of a</a:t>
            </a:r>
          </a:p>
          <a:p>
            <a:r>
              <a:rPr lang="en-US" dirty="0" smtClean="0"/>
              <a:t>Working Group</a:t>
            </a:r>
          </a:p>
          <a:p>
            <a:endParaRPr lang="en-US" dirty="0"/>
          </a:p>
          <a:p>
            <a:r>
              <a:rPr lang="en-US" b="1" dirty="0" smtClean="0"/>
              <a:t>Paul Haber and </a:t>
            </a:r>
          </a:p>
          <a:p>
            <a:r>
              <a:rPr lang="en-US" b="1" dirty="0" smtClean="0"/>
              <a:t>Steven </a:t>
            </a:r>
            <a:r>
              <a:rPr lang="en-US" b="1" dirty="0" err="1" smtClean="0"/>
              <a:t>Skov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02" y="3425576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2758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Alcohol pricing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rgbClr val="FF6600"/>
                </a:solidFill>
              </a:rPr>
              <a:t>$9B raised in tax; $15B burden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352" y="2166912"/>
            <a:ext cx="3419856" cy="3970694"/>
          </a:xfrm>
        </p:spPr>
        <p:txBody>
          <a:bodyPr>
            <a:normAutofit/>
          </a:bodyPr>
          <a:lstStyle/>
          <a:p>
            <a:r>
              <a:rPr lang="en-US" b="1" dirty="0" smtClean="0"/>
              <a:t>Volumetric tax</a:t>
            </a:r>
          </a:p>
          <a:p>
            <a:r>
              <a:rPr lang="en-US" b="1" dirty="0"/>
              <a:t>Floor price</a:t>
            </a:r>
          </a:p>
          <a:p>
            <a:r>
              <a:rPr lang="en-US" b="1" dirty="0" smtClean="0"/>
              <a:t>Differentiate product risk:</a:t>
            </a:r>
          </a:p>
          <a:p>
            <a:pPr lvl="2"/>
            <a:r>
              <a:rPr lang="en-US" b="1" dirty="0" err="1" smtClean="0"/>
              <a:t>Eg</a:t>
            </a:r>
            <a:r>
              <a:rPr lang="en-US" b="1" dirty="0" smtClean="0"/>
              <a:t> Light beer</a:t>
            </a:r>
          </a:p>
          <a:p>
            <a:pPr lvl="2"/>
            <a:r>
              <a:rPr lang="en-US" b="1" dirty="0" err="1" smtClean="0"/>
              <a:t>Eg</a:t>
            </a:r>
            <a:r>
              <a:rPr lang="en-US" b="1" dirty="0" smtClean="0"/>
              <a:t> </a:t>
            </a:r>
            <a:r>
              <a:rPr lang="en-US" b="1" dirty="0" err="1" smtClean="0"/>
              <a:t>Alcopop</a:t>
            </a:r>
            <a:endParaRPr lang="en-US" b="1" dirty="0" smtClean="0"/>
          </a:p>
          <a:p>
            <a:r>
              <a:rPr lang="en-US" b="1" dirty="0" smtClean="0"/>
              <a:t>Hypothecation </a:t>
            </a:r>
          </a:p>
          <a:p>
            <a:pPr lvl="2"/>
            <a:r>
              <a:rPr lang="en-US" b="1" dirty="0" smtClean="0"/>
              <a:t>Keep revenue for treatment</a:t>
            </a:r>
          </a:p>
          <a:p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91825"/>
              </p:ext>
            </p:extLst>
          </p:nvPr>
        </p:nvGraphicFramePr>
        <p:xfrm>
          <a:off x="3963081" y="2261866"/>
          <a:ext cx="5489575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Document" r:id="rId4" imgW="5727700" imgH="4076700" progId="Word.Document.12">
                  <p:embed/>
                </p:oleObj>
              </mc:Choice>
              <mc:Fallback>
                <p:oleObj name="Document" r:id="rId4" imgW="57277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3081" y="2261866"/>
                        <a:ext cx="5489575" cy="3906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819270" y="5134874"/>
            <a:ext cx="2555875" cy="1905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7683" y="117572"/>
            <a:ext cx="309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RACP Alcohol policy 2014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7919" y="3019626"/>
            <a:ext cx="1834737" cy="2612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15" y="280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Passive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drinking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15" y="2103574"/>
            <a:ext cx="7464380" cy="4008249"/>
          </a:xfrm>
        </p:spPr>
        <p:txBody>
          <a:bodyPr>
            <a:normAutofit/>
          </a:bodyPr>
          <a:lstStyle/>
          <a:p>
            <a:r>
              <a:rPr lang="en-US" dirty="0" smtClean="0"/>
              <a:t>Almost half the harms of </a:t>
            </a:r>
            <a:br>
              <a:rPr lang="en-US" dirty="0" smtClean="0"/>
            </a:br>
            <a:r>
              <a:rPr lang="en-US" dirty="0" smtClean="0"/>
              <a:t>drinking are borne by non-</a:t>
            </a:r>
            <a:br>
              <a:rPr lang="en-US" dirty="0" smtClean="0"/>
            </a:br>
            <a:r>
              <a:rPr lang="en-US" dirty="0" smtClean="0"/>
              <a:t>drinkers (</a:t>
            </a:r>
            <a:r>
              <a:rPr lang="en-US" dirty="0" err="1" smtClean="0"/>
              <a:t>eg</a:t>
            </a:r>
            <a:r>
              <a:rPr lang="en-US" dirty="0" smtClean="0"/>
              <a:t> MVA, assaults) </a:t>
            </a:r>
            <a:br>
              <a:rPr lang="en-US" dirty="0" smtClean="0"/>
            </a:br>
            <a:r>
              <a:rPr lang="en-US" sz="1800" dirty="0" smtClean="0"/>
              <a:t>(Nutt, Lancet 2010)</a:t>
            </a:r>
          </a:p>
          <a:p>
            <a:r>
              <a:rPr lang="en-US" dirty="0" smtClean="0"/>
              <a:t>Australian burden estimated at $20B </a:t>
            </a:r>
            <a:r>
              <a:rPr lang="en-US" sz="1800" dirty="0" smtClean="0"/>
              <a:t>(FARE 2010)</a:t>
            </a:r>
          </a:p>
          <a:p>
            <a:r>
              <a:rPr lang="en-US" b="1" dirty="0" smtClean="0"/>
              <a:t>Increase measures to protect non-drinkers</a:t>
            </a:r>
          </a:p>
          <a:p>
            <a:pPr lvl="1"/>
            <a:r>
              <a:rPr lang="en-US" dirty="0" smtClean="0"/>
              <a:t>Enforce abstinence in safety sensitive settings</a:t>
            </a:r>
          </a:p>
          <a:p>
            <a:pPr lvl="1"/>
            <a:r>
              <a:rPr lang="en-US" dirty="0" smtClean="0"/>
              <a:t>Identification: screening &amp; intervention (e.g. DV)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591" y="6144383"/>
            <a:ext cx="86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*Exxon Valdez RCA revealed multiple issues </a:t>
            </a:r>
            <a:r>
              <a:rPr lang="en-US" dirty="0" smtClean="0">
                <a:hlinkClick r:id="rId2"/>
              </a:rPr>
              <a:t>http://www.valdezrca.com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76" y="65120"/>
            <a:ext cx="41402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139431" y="1003042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Alcohol-related Mortality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35125" y="2238375"/>
          <a:ext cx="5737225" cy="3076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8520"/>
                <a:gridCol w="650093"/>
                <a:gridCol w="2159512"/>
                <a:gridCol w="709100"/>
              </a:tblGrid>
              <a:tr h="5127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Males</a:t>
                      </a:r>
                      <a:endParaRPr lang="en-US" sz="2400" b="1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%</a:t>
                      </a:r>
                      <a:endParaRPr lang="en-US" sz="2400" b="1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Females</a:t>
                      </a:r>
                      <a:endParaRPr lang="en-US" sz="2400" b="1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%</a:t>
                      </a:r>
                      <a:endParaRPr lang="en-US" sz="2400" b="1" dirty="0"/>
                    </a:p>
                  </a:txBody>
                  <a:tcPr marL="91438" marR="91438" marT="45728" marB="45728"/>
                </a:tc>
              </a:tr>
              <a:tr h="51276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6600"/>
                          </a:solidFill>
                        </a:rPr>
                        <a:t>Alc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 Cirrhosis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6600"/>
                          </a:solidFill>
                        </a:rPr>
                        <a:t>Alc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 Cirrhosis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22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38" marR="91438" marT="45728" marB="45728"/>
                </a:tc>
              </a:tr>
              <a:tr h="512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MVA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Haem</a:t>
                      </a:r>
                      <a:r>
                        <a:rPr lang="en-US" sz="2400" dirty="0" smtClean="0"/>
                        <a:t>. CVA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</a:tr>
              <a:tr h="512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Suicide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Breast </a:t>
                      </a:r>
                      <a:r>
                        <a:rPr lang="en-US" sz="2400" dirty="0" err="1" smtClean="0"/>
                        <a:t>Ca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</a:tr>
              <a:tr h="512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Haem</a:t>
                      </a:r>
                      <a:r>
                        <a:rPr lang="en-US" sz="2400" dirty="0" smtClean="0"/>
                        <a:t>. CVA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CRC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</a:tr>
              <a:tr h="512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CRC</a:t>
                      </a: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MVA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91438" marR="91438" marT="45728" marB="45728"/>
                </a:tc>
              </a:tr>
            </a:tbl>
          </a:graphicData>
        </a:graphic>
      </p:graphicFrame>
      <p:sp>
        <p:nvSpPr>
          <p:cNvPr id="30747" name="TextBox 7"/>
          <p:cNvSpPr txBox="1">
            <a:spLocks noChangeArrowheads="1"/>
          </p:cNvSpPr>
          <p:nvPr/>
        </p:nvSpPr>
        <p:spPr bwMode="auto">
          <a:xfrm>
            <a:off x="1619941" y="5976029"/>
            <a:ext cx="6646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Pascal et al, National Alcohol Indicators, NDRI Bulletin No. 12, 2009</a:t>
            </a:r>
          </a:p>
        </p:txBody>
      </p:sp>
    </p:spTree>
    <p:extLst>
      <p:ext uri="{BB962C8B-B14F-4D97-AF65-F5344CB8AC3E}">
        <p14:creationId xmlns:p14="http://schemas.microsoft.com/office/powerpoint/2010/main" val="115957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 descr="20%"/>
          <p:cNvSpPr>
            <a:spLocks noGrp="1"/>
          </p:cNvSpPr>
          <p:nvPr>
            <p:ph type="title"/>
          </p:nvPr>
        </p:nvSpPr>
        <p:spPr>
          <a:xfrm>
            <a:off x="612648" y="564697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+mj-cs"/>
              </a:rPr>
              <a:t>Increasing proportion of Australian hospital separations for liver disease are alcohol-related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libri" charset="0"/>
              <a:cs typeface="+mj-cs"/>
            </a:endParaRPr>
          </a:p>
        </p:txBody>
      </p:sp>
      <p:sp>
        <p:nvSpPr>
          <p:cNvPr id="4099" name="Content Placeholder 2" descr="20%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73101" y="1431925"/>
          <a:ext cx="7797800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1" name="TextBox 61"/>
          <p:cNvSpPr txBox="1">
            <a:spLocks noChangeArrowheads="1"/>
          </p:cNvSpPr>
          <p:nvPr/>
        </p:nvSpPr>
        <p:spPr bwMode="auto">
          <a:xfrm>
            <a:off x="563034" y="5872163"/>
            <a:ext cx="7807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i="1">
                <a:solidFill>
                  <a:srgbClr val="AD6902"/>
                </a:solidFill>
                <a:latin typeface="Times" charset="0"/>
              </a:rPr>
              <a:t>Aust Inst Health Welfare (on-line data cube accessed Aug 2013)</a:t>
            </a:r>
          </a:p>
          <a:p>
            <a:r>
              <a:rPr lang="en-US" sz="1800" b="1" i="1">
                <a:solidFill>
                  <a:srgbClr val="AD6902"/>
                </a:solidFill>
                <a:latin typeface="Times" charset="0"/>
              </a:rPr>
              <a:t>‘Unspecified liver disease’ left un allocated (underestimates role of alcohol)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659466" y="3478213"/>
            <a:ext cx="807156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AD6902"/>
                </a:solidFill>
                <a:latin typeface="Times" charset="0"/>
              </a:rPr>
              <a:t>28%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7483123" y="2967038"/>
            <a:ext cx="829733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AD6902"/>
                </a:solidFill>
                <a:latin typeface="Times" charset="0"/>
              </a:rPr>
              <a:t>43%</a:t>
            </a: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3484034" y="2492376"/>
            <a:ext cx="1326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FF"/>
                </a:solidFill>
              </a:rPr>
              <a:t>All causes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7534" y="3716338"/>
            <a:ext cx="9065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cs typeface="+mn-cs"/>
              </a:rPr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30197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570788" cy="574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Alcohol Disorders in Australia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71799"/>
              </p:ext>
            </p:extLst>
          </p:nvPr>
        </p:nvGraphicFramePr>
        <p:xfrm>
          <a:off x="1126166" y="1927919"/>
          <a:ext cx="48768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Picture" r:id="rId4" imgW="2702052" imgH="2615184" progId="Word.Picture.8">
                  <p:embed/>
                </p:oleObj>
              </mc:Choice>
              <mc:Fallback>
                <p:oleObj name="Picture" r:id="rId4" imgW="2702052" imgH="261518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166" y="1927919"/>
                        <a:ext cx="4876800" cy="471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002966" y="6169797"/>
            <a:ext cx="3141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chemeClr val="folHlink"/>
                </a:solidFill>
                <a:latin typeface="Times New Roman" charset="0"/>
              </a:rPr>
              <a:t>Teesson</a:t>
            </a:r>
            <a:r>
              <a:rPr lang="en-US" sz="1800" dirty="0">
                <a:solidFill>
                  <a:schemeClr val="folHlink"/>
                </a:solidFill>
                <a:latin typeface="Times New Roman" charset="0"/>
              </a:rPr>
              <a:t> et al</a:t>
            </a:r>
            <a:r>
              <a:rPr lang="en-US" sz="1800" dirty="0" smtClean="0">
                <a:solidFill>
                  <a:schemeClr val="folHlink"/>
                </a:solidFill>
                <a:latin typeface="Times New Roman" charset="0"/>
              </a:rPr>
              <a:t>, 2000 </a:t>
            </a:r>
            <a:r>
              <a:rPr lang="en-US" sz="1800" dirty="0">
                <a:solidFill>
                  <a:schemeClr val="folHlink"/>
                </a:solidFill>
                <a:latin typeface="Times New Roman" charset="0"/>
              </a:rPr>
              <a:t>ANZJP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43000" y="1428567"/>
            <a:ext cx="7256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2800" dirty="0">
                <a:solidFill>
                  <a:schemeClr val="folHlink"/>
                </a:solidFill>
                <a:latin typeface="Times New Roman" charset="0"/>
              </a:rPr>
              <a:t>National survey of mental health and well-being</a:t>
            </a:r>
          </a:p>
          <a:p>
            <a:pPr eaLnBrk="1" hangingPunct="1"/>
            <a:endParaRPr lang="en-AU" sz="2800" dirty="0">
              <a:solidFill>
                <a:schemeClr val="folHlink"/>
              </a:solidFill>
              <a:latin typeface="Times New Roman" charset="0"/>
            </a:endParaRPr>
          </a:p>
          <a:p>
            <a:pPr eaLnBrk="1" hangingPunct="1"/>
            <a:endParaRPr lang="en-US" sz="2800" dirty="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2966" y="2912036"/>
            <a:ext cx="307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Overall,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4% Alcohol Dependence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750,000 people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36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</a:t>
            </a:r>
            <a:r>
              <a:rPr lang="en-US" dirty="0" err="1" smtClean="0"/>
              <a:t>Seps</a:t>
            </a:r>
            <a:r>
              <a:rPr lang="en-US" dirty="0" smtClean="0"/>
              <a:t> 2012-2013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2547"/>
              </p:ext>
            </p:extLst>
          </p:nvPr>
        </p:nvGraphicFramePr>
        <p:xfrm>
          <a:off x="1400093" y="2837529"/>
          <a:ext cx="6096000" cy="178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147"/>
                <a:gridCol w="1559505"/>
                <a:gridCol w="1414808"/>
                <a:gridCol w="1354540"/>
              </a:tblGrid>
              <a:tr h="570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r>
                        <a:rPr lang="en-US" baseline="0" dirty="0" smtClean="0"/>
                        <a:t>-day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570566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63311</a:t>
                      </a:r>
                      <a:endParaRPr lang="en-US" dirty="0"/>
                    </a:p>
                  </a:txBody>
                  <a:tcPr/>
                </a:tc>
              </a:tr>
              <a:tr h="570566">
                <a:tc>
                  <a:txBody>
                    <a:bodyPr/>
                    <a:lstStyle/>
                    <a:p>
                      <a:r>
                        <a:rPr lang="en-US" dirty="0" smtClean="0"/>
                        <a:t>All other drugs combined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33491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50325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5610178"/>
            <a:ext cx="6777317" cy="736852"/>
          </a:xfrm>
        </p:spPr>
        <p:txBody>
          <a:bodyPr/>
          <a:lstStyle/>
          <a:p>
            <a:r>
              <a:rPr lang="en-US" dirty="0" err="1" smtClean="0"/>
              <a:t>Aust</a:t>
            </a:r>
            <a:r>
              <a:rPr lang="en-US" dirty="0" smtClean="0"/>
              <a:t> Nat Min Dataset report 2014 (AIHW)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108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Alcohol dominant main drug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01" r="-10501"/>
          <a:stretch>
            <a:fillRect/>
          </a:stretch>
        </p:blipFill>
        <p:spPr>
          <a:xfrm>
            <a:off x="1043492" y="2106792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246312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>
                <a:latin typeface="Tw Cen MT" charset="0"/>
                <a:ea typeface="ＭＳ Ｐゴシック" charset="0"/>
                <a:cs typeface="ＭＳ Ｐゴシック" charset="0"/>
              </a:rPr>
              <a:t>Risk factors for alcohol use disorders</a:t>
            </a:r>
            <a:endParaRPr lang="en-US" sz="400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0955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>
                <a:latin typeface="Tw Cen MT" charset="0"/>
                <a:ea typeface="ＭＳ Ｐゴシック" charset="0"/>
                <a:cs typeface="ＭＳ Ｐゴシック" charset="0"/>
              </a:rPr>
              <a:t>Genetic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Polygenic, </a:t>
            </a:r>
            <a:r>
              <a:rPr lang="en-AU" sz="2400" dirty="0" err="1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eg</a:t>
            </a: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 DA receptor subtypes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4x risk of dependence if dependent father, even if reared apart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Males &gt; females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>
                <a:latin typeface="Tw Cen MT" charset="0"/>
                <a:ea typeface="ＭＳ Ｐゴシック" charset="0"/>
                <a:cs typeface="ＭＳ Ｐゴシック" charset="0"/>
              </a:rPr>
              <a:t>Environmental/social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Availability, occupation, peer/family behaviour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Psychological trauma (</a:t>
            </a:r>
            <a:r>
              <a:rPr lang="en-AU" sz="2400" dirty="0" err="1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eg</a:t>
            </a:r>
            <a:r>
              <a:rPr lang="en-AU" sz="2400" dirty="0">
                <a:solidFill>
                  <a:srgbClr val="A17C36"/>
                </a:solidFill>
                <a:latin typeface="Tw Cen MT" charset="0"/>
                <a:ea typeface="ＭＳ Ｐゴシック" charset="0"/>
              </a:rPr>
              <a:t> childhood abuse), unemployment 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>
                <a:latin typeface="Tw Cen MT" charset="0"/>
                <a:ea typeface="ＭＳ Ｐゴシック" charset="0"/>
                <a:cs typeface="ＭＳ Ｐゴシック" charset="0"/>
              </a:rPr>
              <a:t>Psychiatric illness</a:t>
            </a:r>
            <a:endParaRPr lang="en-US" sz="28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00087" y="1451769"/>
            <a:ext cx="798671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B3D17"/>
                </a:solidFill>
              </a:rPr>
              <a:t>These indicate that drinking problems are not just a </a:t>
            </a:r>
            <a:r>
              <a:rPr lang="ja-JP" altLang="en-US" sz="1800" dirty="0">
                <a:solidFill>
                  <a:srgbClr val="7B3D17"/>
                </a:solidFill>
              </a:rPr>
              <a:t>“</a:t>
            </a:r>
            <a:r>
              <a:rPr lang="en-US" sz="1800" dirty="0">
                <a:solidFill>
                  <a:srgbClr val="7B3D17"/>
                </a:solidFill>
              </a:rPr>
              <a:t>moral weakness</a:t>
            </a:r>
            <a:r>
              <a:rPr lang="ja-JP" altLang="en-US" sz="1800" dirty="0">
                <a:solidFill>
                  <a:srgbClr val="7B3D17"/>
                </a:solidFill>
              </a:rPr>
              <a:t>”</a:t>
            </a:r>
            <a:endParaRPr lang="en-US" sz="1800" dirty="0">
              <a:solidFill>
                <a:srgbClr val="7B3D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54" y="82766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Role of stigma</a:t>
            </a:r>
            <a:br>
              <a:rPr lang="en-US" b="1" dirty="0" smtClean="0"/>
            </a:br>
            <a:r>
              <a:rPr lang="en-US" sz="3600" b="1" dirty="0" smtClean="0"/>
              <a:t>Patients, community, clinicians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96652"/>
            <a:ext cx="7024742" cy="35089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One of the most </a:t>
            </a:r>
            <a:r>
              <a:rPr lang="en-US" b="1" dirty="0" smtClean="0"/>
              <a:t>highly </a:t>
            </a:r>
            <a:r>
              <a:rPr lang="en-US" b="1" dirty="0" err="1" smtClean="0"/>
              <a:t>stigmatised</a:t>
            </a:r>
            <a:r>
              <a:rPr lang="en-US" b="1" dirty="0" smtClean="0"/>
              <a:t> disorders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‘self-induced’… ‘moral weakness’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Reluctant to acknowledge disorder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delay average 20yrs after onset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Reluctance to provide treatment by some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Reluctance to diagnose or code diagnosis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retention poor (average &lt;1/12)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0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536" y="808805"/>
            <a:ext cx="5528234" cy="1143000"/>
          </a:xfrm>
        </p:spPr>
        <p:txBody>
          <a:bodyPr/>
          <a:lstStyle/>
          <a:p>
            <a:r>
              <a:rPr lang="en-US" b="1" dirty="0" smtClean="0"/>
              <a:t>Alcohol use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366" y="2417570"/>
            <a:ext cx="7390235" cy="405815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Despite evidence treatment is effective</a:t>
            </a:r>
          </a:p>
          <a:p>
            <a:r>
              <a:rPr lang="en-US" dirty="0" smtClean="0"/>
              <a:t>Serious </a:t>
            </a:r>
            <a:r>
              <a:rPr lang="en-US" dirty="0"/>
              <a:t>shortage of </a:t>
            </a:r>
            <a:r>
              <a:rPr lang="en-US" dirty="0" smtClean="0"/>
              <a:t>treatment services: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Limited access by region and demographic</a:t>
            </a:r>
          </a:p>
          <a:p>
            <a:endParaRPr lang="en-US" dirty="0" smtClean="0"/>
          </a:p>
          <a:p>
            <a:r>
              <a:rPr lang="en-US" dirty="0" smtClean="0"/>
              <a:t>Evidence </a:t>
            </a:r>
            <a:r>
              <a:rPr lang="en-US" dirty="0"/>
              <a:t>based treatments </a:t>
            </a:r>
            <a:r>
              <a:rPr lang="en-US" dirty="0" smtClean="0"/>
              <a:t>poorly </a:t>
            </a:r>
            <a:r>
              <a:rPr lang="en-US" dirty="0" err="1" smtClean="0"/>
              <a:t>utilised</a:t>
            </a:r>
            <a:r>
              <a:rPr lang="en-US" dirty="0"/>
              <a:t> </a:t>
            </a:r>
            <a:r>
              <a:rPr lang="en-US" dirty="0" smtClean="0"/>
              <a:t>(Guidelines </a:t>
            </a:r>
            <a:r>
              <a:rPr lang="en-US" dirty="0"/>
              <a:t>of </a:t>
            </a:r>
            <a:r>
              <a:rPr lang="en-US" dirty="0" smtClean="0"/>
              <a:t>2009)</a:t>
            </a:r>
          </a:p>
          <a:p>
            <a:pPr lvl="2"/>
            <a:r>
              <a:rPr lang="en-US" dirty="0" smtClean="0"/>
              <a:t>For example 0.5-1% are on pharmacotherapy</a:t>
            </a:r>
          </a:p>
          <a:p>
            <a:pPr lvl="2"/>
            <a:r>
              <a:rPr lang="en-US" dirty="0" smtClean="0"/>
              <a:t>Limited support for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086" y="16281"/>
            <a:ext cx="197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Treatment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6" y="171172"/>
            <a:ext cx="1826976" cy="18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3021961"/>
            <a:ext cx="7308829" cy="2528931"/>
          </a:xfrm>
        </p:spPr>
        <p:txBody>
          <a:bodyPr>
            <a:normAutofit/>
          </a:bodyPr>
          <a:lstStyle/>
          <a:p>
            <a:r>
              <a:rPr lang="en-AU" b="1" dirty="0"/>
              <a:t>Important </a:t>
            </a:r>
            <a:r>
              <a:rPr lang="en-AU" b="1" dirty="0" smtClean="0"/>
              <a:t>benefits</a:t>
            </a:r>
            <a:endParaRPr lang="en-AU" b="1" dirty="0"/>
          </a:p>
          <a:p>
            <a:r>
              <a:rPr lang="en-AU" b="1" dirty="0" smtClean="0"/>
              <a:t>Major Health and Social harms</a:t>
            </a:r>
          </a:p>
          <a:p>
            <a:r>
              <a:rPr lang="en-AU" b="1" dirty="0" smtClean="0"/>
              <a:t>A lifestyle, </a:t>
            </a:r>
            <a:r>
              <a:rPr lang="en-AU" b="1" u="sng" dirty="0" smtClean="0"/>
              <a:t>a risk factor,</a:t>
            </a:r>
            <a:r>
              <a:rPr lang="en-AU" b="1" dirty="0" smtClean="0"/>
              <a:t> </a:t>
            </a:r>
            <a:r>
              <a:rPr lang="en-AU" b="1" u="sng" dirty="0" smtClean="0"/>
              <a:t>a disorder</a:t>
            </a:r>
          </a:p>
          <a:p>
            <a:endParaRPr lang="en-AU" b="1" u="sng" dirty="0"/>
          </a:p>
          <a:p>
            <a:endParaRPr lang="en-AU" b="1" u="sng" dirty="0" smtClean="0"/>
          </a:p>
          <a:p>
            <a:endParaRPr lang="en-AU" b="1" u="sng" dirty="0"/>
          </a:p>
          <a:p>
            <a:endParaRPr lang="en-AU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62827" y="99429"/>
            <a:ext cx="249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RACP Congress 2014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49" r="23764" b="33683"/>
          <a:stretch/>
        </p:blipFill>
        <p:spPr>
          <a:xfrm>
            <a:off x="615222" y="409822"/>
            <a:ext cx="1686903" cy="16339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2031130"/>
            <a:ext cx="7024744" cy="799207"/>
          </a:xfrm>
        </p:spPr>
        <p:txBody>
          <a:bodyPr>
            <a:normAutofit/>
          </a:bodyPr>
          <a:lstStyle/>
          <a:p>
            <a:r>
              <a:rPr lang="en-AU" b="1" dirty="0"/>
              <a:t>Alcohol is a </a:t>
            </a:r>
            <a:r>
              <a:rPr lang="en-AU" b="1" dirty="0" smtClean="0"/>
              <a:t>complex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571" y="625742"/>
            <a:ext cx="7164383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Role of </a:t>
            </a:r>
            <a:br>
              <a:rPr lang="en-US" sz="3200" b="1" dirty="0" smtClean="0"/>
            </a:br>
            <a:r>
              <a:rPr lang="en-US" sz="3200" b="1" dirty="0" smtClean="0"/>
              <a:t>Specialists in “Addiction Medicine”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210" y="1912840"/>
            <a:ext cx="6777317" cy="4219446"/>
          </a:xfrm>
        </p:spPr>
        <p:txBody>
          <a:bodyPr>
            <a:normAutofit/>
          </a:bodyPr>
          <a:lstStyle/>
          <a:p>
            <a:r>
              <a:rPr lang="en-US" b="1" dirty="0"/>
              <a:t>Policy</a:t>
            </a:r>
          </a:p>
          <a:p>
            <a:r>
              <a:rPr lang="en-US" b="1" dirty="0"/>
              <a:t>Advocacy</a:t>
            </a:r>
          </a:p>
          <a:p>
            <a:r>
              <a:rPr lang="en-US" b="1" dirty="0" smtClean="0"/>
              <a:t>Clinical</a:t>
            </a:r>
          </a:p>
          <a:p>
            <a:pPr lvl="1"/>
            <a:r>
              <a:rPr lang="en-US" dirty="0" smtClean="0"/>
              <a:t>Ambulatory Care</a:t>
            </a:r>
          </a:p>
          <a:p>
            <a:pPr lvl="1"/>
            <a:r>
              <a:rPr lang="en-US" dirty="0" smtClean="0"/>
              <a:t>Hospital care</a:t>
            </a:r>
          </a:p>
          <a:p>
            <a:pPr lvl="2"/>
            <a:r>
              <a:rPr lang="en-US" dirty="0" smtClean="0"/>
              <a:t>Consultation-liaison</a:t>
            </a:r>
          </a:p>
          <a:p>
            <a:pPr lvl="1"/>
            <a:r>
              <a:rPr lang="en-US" dirty="0" smtClean="0"/>
              <a:t>Assessment/Report impairment for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r>
              <a:rPr lang="en-US" b="1" dirty="0" smtClean="0"/>
              <a:t>Teaching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33640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1923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Challenges in Addiction 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07" y="1997078"/>
            <a:ext cx="6777317" cy="3971920"/>
          </a:xfrm>
        </p:spPr>
        <p:txBody>
          <a:bodyPr/>
          <a:lstStyle/>
          <a:p>
            <a:r>
              <a:rPr lang="en-US" dirty="0" smtClean="0"/>
              <a:t>Highly </a:t>
            </a:r>
            <a:r>
              <a:rPr lang="en-US" dirty="0" err="1" smtClean="0"/>
              <a:t>stigmatised</a:t>
            </a:r>
            <a:r>
              <a:rPr lang="en-US" dirty="0" smtClean="0"/>
              <a:t> field</a:t>
            </a:r>
          </a:p>
          <a:p>
            <a:pPr lvl="1"/>
            <a:r>
              <a:rPr lang="en-US" dirty="0" smtClean="0"/>
              <a:t>Difficult to attract resources</a:t>
            </a:r>
          </a:p>
          <a:p>
            <a:pPr lvl="1"/>
            <a:r>
              <a:rPr lang="en-US" dirty="0" smtClean="0"/>
              <a:t>Less well remunerated than other branches of medicine*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Ageing workforce (mean age 58)</a:t>
            </a:r>
          </a:p>
          <a:p>
            <a:r>
              <a:rPr lang="en-US" dirty="0" smtClean="0"/>
              <a:t>Falling numbers despite growing role</a:t>
            </a:r>
          </a:p>
          <a:p>
            <a:r>
              <a:rPr lang="en-US" b="1" i="1" dirty="0" smtClean="0"/>
              <a:t>Opportunities?</a:t>
            </a:r>
          </a:p>
          <a:p>
            <a:pPr lvl="1"/>
            <a:r>
              <a:rPr lang="en-US" dirty="0" smtClean="0"/>
              <a:t>Dual training, great need, </a:t>
            </a:r>
            <a:r>
              <a:rPr lang="en-US" i="1" dirty="0" smtClean="0"/>
              <a:t>interesting career</a:t>
            </a:r>
          </a:p>
        </p:txBody>
      </p:sp>
    </p:spTree>
    <p:extLst>
      <p:ext uri="{BB962C8B-B14F-4D97-AF65-F5344CB8AC3E}">
        <p14:creationId xmlns:p14="http://schemas.microsoft.com/office/powerpoint/2010/main" val="273582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cannot escape controversy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2757122"/>
            <a:ext cx="7024744" cy="272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What is popular is ineffective and what is effective is unpopular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667" y="118673"/>
            <a:ext cx="307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RACP Alcohol Policy 2014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49" r="23764" b="33683"/>
          <a:stretch/>
        </p:blipFill>
        <p:spPr>
          <a:xfrm>
            <a:off x="1153954" y="4707920"/>
            <a:ext cx="1686903" cy="1633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850" y="4753973"/>
            <a:ext cx="2071149" cy="15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prevent the harms related to alcohol…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9565" y="4613520"/>
            <a:ext cx="3309803" cy="1260629"/>
          </a:xfrm>
        </p:spPr>
        <p:txBody>
          <a:bodyPr/>
          <a:lstStyle/>
          <a:p>
            <a:r>
              <a:rPr lang="en-US" dirty="0" smtClean="0"/>
              <a:t>…Without changing anything???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9471"/>
            <a:ext cx="9144000" cy="1041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050925"/>
            <a:ext cx="703262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23825" y="780142"/>
            <a:ext cx="8807450" cy="798456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Apparent Consumption of Alcohol in Australia</a:t>
            </a: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3424238" y="6099628"/>
            <a:ext cx="552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i="1" dirty="0"/>
              <a:t>ABS based on alcohol sales, 2014 report </a:t>
            </a:r>
          </a:p>
        </p:txBody>
      </p:sp>
    </p:spTree>
    <p:extLst>
      <p:ext uri="{BB962C8B-B14F-4D97-AF65-F5344CB8AC3E}">
        <p14:creationId xmlns:p14="http://schemas.microsoft.com/office/powerpoint/2010/main" val="33837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5152" y="1027664"/>
            <a:ext cx="3423082" cy="1143000"/>
          </a:xfrm>
        </p:spPr>
        <p:txBody>
          <a:bodyPr>
            <a:noAutofit/>
          </a:bodyPr>
          <a:lstStyle/>
          <a:p>
            <a:r>
              <a:rPr lang="en-AU" sz="2400" b="1" dirty="0"/>
              <a:t>First edition (2005) </a:t>
            </a:r>
            <a:br>
              <a:rPr lang="en-AU" sz="2400" b="1" dirty="0"/>
            </a:br>
            <a:r>
              <a:rPr lang="en-AU" sz="2400" b="1" dirty="0"/>
              <a:t>“Using evidence for better </a:t>
            </a:r>
            <a:r>
              <a:rPr lang="en-AU" sz="2400" b="1" dirty="0" smtClean="0"/>
              <a:t>outcomes”</a:t>
            </a:r>
            <a:endParaRPr lang="en-US" sz="2400" dirty="0"/>
          </a:p>
        </p:txBody>
      </p:sp>
      <p:pic>
        <p:nvPicPr>
          <p:cNvPr id="4" name="Content Placeholder 3" descr="IMG_148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8444" b="14448"/>
          <a:stretch/>
        </p:blipFill>
        <p:spPr>
          <a:xfrm>
            <a:off x="31750" y="746126"/>
            <a:ext cx="4549205" cy="5635624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AU" b="1" dirty="0" smtClean="0"/>
              <a:t>New evidence</a:t>
            </a:r>
          </a:p>
          <a:p>
            <a:r>
              <a:rPr lang="en-AU" b="1" dirty="0"/>
              <a:t>New </a:t>
            </a:r>
            <a:r>
              <a:rPr lang="en-AU" b="1" dirty="0" smtClean="0"/>
              <a:t>perspectives</a:t>
            </a:r>
          </a:p>
          <a:p>
            <a:endParaRPr lang="en-AU" b="1" dirty="0"/>
          </a:p>
          <a:p>
            <a:r>
              <a:rPr lang="en-AU" b="1" dirty="0" smtClean="0"/>
              <a:t>New issues: </a:t>
            </a:r>
          </a:p>
          <a:p>
            <a:pPr lvl="1"/>
            <a:r>
              <a:rPr lang="en-AU" b="1" i="1" dirty="0" err="1" smtClean="0"/>
              <a:t>alcopops</a:t>
            </a:r>
            <a:r>
              <a:rPr lang="en-AU" b="1" i="1" dirty="0"/>
              <a:t>?</a:t>
            </a:r>
            <a:endParaRPr lang="en-AU" b="1" i="1" dirty="0" smtClean="0"/>
          </a:p>
          <a:p>
            <a:pPr lvl="1"/>
            <a:r>
              <a:rPr lang="en-AU" b="1" i="1" dirty="0" smtClean="0"/>
              <a:t>floor price?</a:t>
            </a:r>
          </a:p>
          <a:p>
            <a:pPr lvl="1"/>
            <a:r>
              <a:rPr lang="en-AU" b="1" i="1" dirty="0" smtClean="0"/>
              <a:t>drinking 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827" y="99429"/>
            <a:ext cx="219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AMA Summit 2014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88104"/>
            <a:ext cx="7024744" cy="1143000"/>
          </a:xfrm>
        </p:spPr>
        <p:txBody>
          <a:bodyPr/>
          <a:lstStyle/>
          <a:p>
            <a:r>
              <a:rPr lang="en-US" b="1" dirty="0" smtClean="0"/>
              <a:t>Issues to consider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42416" y="1873871"/>
            <a:ext cx="3419856" cy="4443093"/>
          </a:xfrm>
        </p:spPr>
        <p:txBody>
          <a:bodyPr>
            <a:normAutofit fontScale="92500" lnSpcReduction="10000"/>
          </a:bodyPr>
          <a:lstStyle/>
          <a:p>
            <a:pPr marL="68580" indent="0">
              <a:lnSpc>
                <a:spcPct val="140000"/>
              </a:lnSpc>
              <a:buNone/>
            </a:pPr>
            <a:r>
              <a:rPr lang="en-US" b="1" dirty="0" smtClean="0"/>
              <a:t>New evidence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Health benefits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Pricing/taxation</a:t>
            </a:r>
          </a:p>
          <a:p>
            <a:pPr>
              <a:lnSpc>
                <a:spcPct val="140000"/>
              </a:lnSpc>
            </a:pPr>
            <a:r>
              <a:rPr lang="en-US" b="1" dirty="0" smtClean="0"/>
              <a:t>Fetal alcohol exposure (FASD)</a:t>
            </a:r>
          </a:p>
          <a:p>
            <a:pPr>
              <a:lnSpc>
                <a:spcPct val="140000"/>
              </a:lnSpc>
            </a:pPr>
            <a:r>
              <a:rPr lang="en-US" b="1" dirty="0" smtClean="0"/>
              <a:t>Alcohol &amp; violence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Alcohol use disorders and access to treatment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1873870"/>
            <a:ext cx="3419856" cy="4198613"/>
          </a:xfrm>
        </p:spPr>
        <p:txBody>
          <a:bodyPr>
            <a:normAutofit/>
          </a:bodyPr>
          <a:lstStyle/>
          <a:p>
            <a:pPr marL="68580" indent="0">
              <a:lnSpc>
                <a:spcPct val="130000"/>
              </a:lnSpc>
              <a:buNone/>
            </a:pPr>
            <a:r>
              <a:rPr lang="en-US" b="1" dirty="0" smtClean="0"/>
              <a:t>New issues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Minimum legal drinking age</a:t>
            </a:r>
          </a:p>
          <a:p>
            <a:pPr>
              <a:lnSpc>
                <a:spcPct val="130000"/>
              </a:lnSpc>
            </a:pPr>
            <a:r>
              <a:rPr lang="en-US" b="1" dirty="0" smtClean="0"/>
              <a:t>Passive drinking (harm to others)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Harms to young people and family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1397" y="99429"/>
            <a:ext cx="303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RACP Alcohol Policy 2014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3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total consumption be reduced?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i="1" dirty="0" smtClean="0"/>
              <a:t>Strategies discussed at this meeting are endorsed by RACP Policy</a:t>
            </a:r>
          </a:p>
          <a:p>
            <a:r>
              <a:rPr lang="en-US" dirty="0" smtClean="0"/>
              <a:t>“Price and availability”</a:t>
            </a:r>
          </a:p>
          <a:p>
            <a:r>
              <a:rPr lang="en-US" dirty="0" smtClean="0"/>
              <a:t>Demand</a:t>
            </a:r>
          </a:p>
          <a:p>
            <a:r>
              <a:rPr lang="en-US" dirty="0" smtClean="0"/>
              <a:t>Culture: advertising &amp; promotion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Target 30% reduction	(ANHPA)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9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2561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Raising the minimum legal age for drinking </a:t>
            </a:r>
            <a:r>
              <a:rPr lang="en-US" sz="2400" b="1" i="1" dirty="0" smtClean="0">
                <a:solidFill>
                  <a:srgbClr val="FF0000"/>
                </a:solidFill>
              </a:rPr>
              <a:t>Political </a:t>
            </a:r>
            <a:r>
              <a:rPr lang="en-US" sz="2400" b="1" i="1" dirty="0">
                <a:solidFill>
                  <a:srgbClr val="FF0000"/>
                </a:solidFill>
              </a:rPr>
              <a:t>suicide?</a:t>
            </a:r>
            <a:br>
              <a:rPr lang="en-US" sz="2400" b="1" i="1" dirty="0">
                <a:solidFill>
                  <a:srgbClr val="FF0000"/>
                </a:solidFill>
              </a:rPr>
            </a:br>
            <a:endParaRPr lang="en-US" sz="27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490" y="2005001"/>
            <a:ext cx="7482782" cy="1670029"/>
          </a:xfrm>
        </p:spPr>
        <p:txBody>
          <a:bodyPr/>
          <a:lstStyle/>
          <a:p>
            <a:pPr marL="68580" indent="0" algn="ctr">
              <a:buNone/>
            </a:pPr>
            <a:r>
              <a:rPr lang="en-US" i="1" dirty="0"/>
              <a:t>“From 2004 to 2010 the percentage supporting this policy increased from 40.7 per cent to 50.2 per </a:t>
            </a:r>
            <a:r>
              <a:rPr lang="en-US" i="1" dirty="0" smtClean="0"/>
              <a:t>cent”</a:t>
            </a:r>
          </a:p>
          <a:p>
            <a:pPr marL="68580" indent="0" algn="r">
              <a:buNone/>
            </a:pPr>
            <a:r>
              <a:rPr lang="en-US" dirty="0" smtClean="0"/>
              <a:t>John </a:t>
            </a:r>
            <a:r>
              <a:rPr lang="en-US" dirty="0" err="1" smtClean="0"/>
              <a:t>Toumbourou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43490" y="3841619"/>
            <a:ext cx="7294886" cy="3493008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Intermediate measures to increase the age for some types of access to alcohol, should be considered in the </a:t>
            </a:r>
            <a:r>
              <a:rPr lang="en-AU" dirty="0" smtClean="0"/>
              <a:t>meantime.</a:t>
            </a:r>
          </a:p>
          <a:p>
            <a:pPr lvl="0"/>
            <a:endParaRPr lang="en-AU" dirty="0"/>
          </a:p>
          <a:p>
            <a:pPr lvl="0"/>
            <a:r>
              <a:rPr lang="en-US" dirty="0" smtClean="0"/>
              <a:t>Seven other countries?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652" y="6175375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www.deakin.edu.au</a:t>
            </a:r>
            <a:r>
              <a:rPr lang="en-US" sz="1600" dirty="0" smtClean="0"/>
              <a:t>/news/2014/120514increasinglegaldrinkingage.php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62827" y="9942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RACP Alcohol Policy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5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4819</TotalTime>
  <Words>621</Words>
  <Application>Microsoft Office PowerPoint</Application>
  <PresentationFormat>On-screen Show (4:3)</PresentationFormat>
  <Paragraphs>174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Century Gothic</vt:lpstr>
      <vt:lpstr>Times</vt:lpstr>
      <vt:lpstr>Times New Roman</vt:lpstr>
      <vt:lpstr>Tw Cen MT</vt:lpstr>
      <vt:lpstr>Wingdings 2</vt:lpstr>
      <vt:lpstr>Austin</vt:lpstr>
      <vt:lpstr>Document</vt:lpstr>
      <vt:lpstr>Picture</vt:lpstr>
      <vt:lpstr>RACP Alcohol Policy</vt:lpstr>
      <vt:lpstr>Alcohol is a complex issue</vt:lpstr>
      <vt:lpstr>We cannot escape controversy</vt:lpstr>
      <vt:lpstr>How can we prevent the harms related to alcohol…</vt:lpstr>
      <vt:lpstr>Apparent Consumption of Alcohol in Australia</vt:lpstr>
      <vt:lpstr>First edition (2005)  “Using evidence for better outcomes”</vt:lpstr>
      <vt:lpstr>Issues to consider</vt:lpstr>
      <vt:lpstr>How can total consumption be reduced?</vt:lpstr>
      <vt:lpstr>Raising the minimum legal age for drinking Political suicide? </vt:lpstr>
      <vt:lpstr>Alcohol pricing $9B raised in tax; $15B burden of disease</vt:lpstr>
      <vt:lpstr>Passive drinking</vt:lpstr>
      <vt:lpstr>Alcohol-related Mortality</vt:lpstr>
      <vt:lpstr>Increasing proportion of Australian hospital separations for liver disease are alcohol-related</vt:lpstr>
      <vt:lpstr>Alcohol Disorders in Australia</vt:lpstr>
      <vt:lpstr>Hospital Seps 2012-2013</vt:lpstr>
      <vt:lpstr>Alcohol dominant main drug</vt:lpstr>
      <vt:lpstr>Risk factors for alcohol use disorders</vt:lpstr>
      <vt:lpstr>Role of stigma Patients, community, clinicians</vt:lpstr>
      <vt:lpstr>Alcohol use disorders</vt:lpstr>
      <vt:lpstr>Role of  Specialists in “Addiction Medicine”</vt:lpstr>
      <vt:lpstr>Challenges in Addiction Med</vt:lpstr>
    </vt:vector>
  </TitlesOfParts>
  <Company>RPAH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Haber</dc:creator>
  <cp:lastModifiedBy>One Vision</cp:lastModifiedBy>
  <cp:revision>134</cp:revision>
  <dcterms:created xsi:type="dcterms:W3CDTF">2014-05-17T10:30:38Z</dcterms:created>
  <dcterms:modified xsi:type="dcterms:W3CDTF">2014-10-28T21:56:57Z</dcterms:modified>
</cp:coreProperties>
</file>