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92" r:id="rId2"/>
    <p:sldId id="283" r:id="rId3"/>
    <p:sldId id="290" r:id="rId4"/>
    <p:sldId id="260" r:id="rId5"/>
    <p:sldId id="261" r:id="rId6"/>
    <p:sldId id="286" r:id="rId7"/>
    <p:sldId id="262" r:id="rId8"/>
    <p:sldId id="287" r:id="rId9"/>
    <p:sldId id="288" r:id="rId10"/>
    <p:sldId id="258" r:id="rId11"/>
    <p:sldId id="263" r:id="rId12"/>
    <p:sldId id="293" r:id="rId13"/>
    <p:sldId id="294" r:id="rId14"/>
    <p:sldId id="295" r:id="rId15"/>
    <p:sldId id="296" r:id="rId16"/>
    <p:sldId id="264" r:id="rId17"/>
    <p:sldId id="289" r:id="rId18"/>
    <p:sldId id="259" r:id="rId19"/>
    <p:sldId id="266" r:id="rId20"/>
    <p:sldId id="267" r:id="rId21"/>
    <p:sldId id="268" r:id="rId22"/>
    <p:sldId id="269" r:id="rId23"/>
    <p:sldId id="270" r:id="rId24"/>
    <p:sldId id="271" r:id="rId25"/>
    <p:sldId id="297" r:id="rId26"/>
    <p:sldId id="272" r:id="rId27"/>
    <p:sldId id="273" r:id="rId28"/>
    <p:sldId id="274" r:id="rId29"/>
    <p:sldId id="298" r:id="rId30"/>
    <p:sldId id="275" r:id="rId31"/>
    <p:sldId id="279" r:id="rId32"/>
    <p:sldId id="281" r:id="rId33"/>
    <p:sldId id="282" r:id="rId34"/>
    <p:sldId id="284" r:id="rId35"/>
    <p:sldId id="285" r:id="rId36"/>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710" autoAdjust="0"/>
  </p:normalViewPr>
  <p:slideViewPr>
    <p:cSldViewPr>
      <p:cViewPr varScale="1">
        <p:scale>
          <a:sx n="60" d="100"/>
          <a:sy n="60" d="100"/>
        </p:scale>
        <p:origin x="1686" y="66"/>
      </p:cViewPr>
      <p:guideLst>
        <p:guide orient="horz" pos="2160"/>
        <p:guide pos="2880"/>
      </p:guideLst>
    </p:cSldViewPr>
  </p:slideViewPr>
  <p:notesTextViewPr>
    <p:cViewPr>
      <p:scale>
        <a:sx n="3" d="2"/>
        <a:sy n="3" d="2"/>
      </p:scale>
      <p:origin x="0" y="0"/>
    </p:cViewPr>
  </p:notesTextViewPr>
  <p:sorterViewPr>
    <p:cViewPr>
      <p:scale>
        <a:sx n="100" d="100"/>
        <a:sy n="100" d="100"/>
      </p:scale>
      <p:origin x="0" y="-3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77426208-4C2E-4A7C-B624-9BD348F3D5E8}" type="datetimeFigureOut">
              <a:rPr lang="en-AU" smtClean="0"/>
              <a:t>28/10/2014</a:t>
            </a:fld>
            <a:endParaRPr lang="en-AU"/>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3F678417-217A-4802-B876-98291B1D4372}" type="slidenum">
              <a:rPr lang="en-AU" smtClean="0"/>
              <a:t>‹#›</a:t>
            </a:fld>
            <a:endParaRPr lang="en-AU"/>
          </a:p>
        </p:txBody>
      </p:sp>
    </p:spTree>
    <p:extLst>
      <p:ext uri="{BB962C8B-B14F-4D97-AF65-F5344CB8AC3E}">
        <p14:creationId xmlns:p14="http://schemas.microsoft.com/office/powerpoint/2010/main" val="3375318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1BF33E9A-BD61-4795-BE5D-2E0A80FA3318}" type="datetimeFigureOut">
              <a:rPr lang="en-US" smtClean="0"/>
              <a:t>10/28/2014</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11F53524-8B03-4EB5-90C8-9B8F32C24488}" type="slidenum">
              <a:rPr lang="en-US" smtClean="0"/>
              <a:t>‹#›</a:t>
            </a:fld>
            <a:endParaRPr lang="en-US"/>
          </a:p>
        </p:txBody>
      </p:sp>
    </p:spTree>
    <p:extLst>
      <p:ext uri="{BB962C8B-B14F-4D97-AF65-F5344CB8AC3E}">
        <p14:creationId xmlns:p14="http://schemas.microsoft.com/office/powerpoint/2010/main" val="135482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72DC4F-85AC-4E66-810F-1332774EB0DC}" type="slidenum">
              <a:rPr lang="en-AU" smtClean="0"/>
              <a:pPr/>
              <a:t>3</a:t>
            </a:fld>
            <a:endParaRPr lang="en-AU"/>
          </a:p>
        </p:txBody>
      </p:sp>
    </p:spTree>
    <p:extLst>
      <p:ext uri="{BB962C8B-B14F-4D97-AF65-F5344CB8AC3E}">
        <p14:creationId xmlns:p14="http://schemas.microsoft.com/office/powerpoint/2010/main" val="259336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D49FE4F-7F00-417F-82E0-B160EA7FE4FE}" type="slidenum">
              <a:rPr lang="en-US" smtClean="0"/>
              <a:pPr/>
              <a:t>16</a:t>
            </a:fld>
            <a:endParaRPr lang="en-US"/>
          </a:p>
        </p:txBody>
      </p:sp>
    </p:spTree>
    <p:extLst>
      <p:ext uri="{BB962C8B-B14F-4D97-AF65-F5344CB8AC3E}">
        <p14:creationId xmlns:p14="http://schemas.microsoft.com/office/powerpoint/2010/main" val="1423492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4BD7C-699C-46F6-90FC-069EA6813B17}" type="slidenum">
              <a:rPr lang="en-US" smtClean="0"/>
              <a:t>17</a:t>
            </a:fld>
            <a:endParaRPr lang="en-US"/>
          </a:p>
        </p:txBody>
      </p:sp>
    </p:spTree>
    <p:extLst>
      <p:ext uri="{BB962C8B-B14F-4D97-AF65-F5344CB8AC3E}">
        <p14:creationId xmlns:p14="http://schemas.microsoft.com/office/powerpoint/2010/main" val="199282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72DC4F-85AC-4E66-810F-1332774EB0DC}" type="slidenum">
              <a:rPr lang="en-AU" smtClean="0"/>
              <a:pPr/>
              <a:t>18</a:t>
            </a:fld>
            <a:endParaRPr lang="en-AU"/>
          </a:p>
        </p:txBody>
      </p:sp>
    </p:spTree>
    <p:extLst>
      <p:ext uri="{BB962C8B-B14F-4D97-AF65-F5344CB8AC3E}">
        <p14:creationId xmlns:p14="http://schemas.microsoft.com/office/powerpoint/2010/main" val="3458632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788920C-AE2A-4953-A452-CDB22C93F3C4}" type="slidenum">
              <a:rPr lang="en-US" smtClean="0"/>
              <a:t>19</a:t>
            </a:fld>
            <a:endParaRPr lang="en-US"/>
          </a:p>
        </p:txBody>
      </p:sp>
    </p:spTree>
    <p:extLst>
      <p:ext uri="{BB962C8B-B14F-4D97-AF65-F5344CB8AC3E}">
        <p14:creationId xmlns:p14="http://schemas.microsoft.com/office/powerpoint/2010/main" val="2941975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6097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56812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87224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33991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5D7674-5988-4FB2-9CB7-AA7F53979868}" type="slidenum">
              <a:rPr lang="en-US" smtClean="0"/>
              <a:pPr/>
              <a:t>24</a:t>
            </a:fld>
            <a:endParaRPr lang="en-US"/>
          </a:p>
        </p:txBody>
      </p:sp>
    </p:spTree>
    <p:extLst>
      <p:ext uri="{BB962C8B-B14F-4D97-AF65-F5344CB8AC3E}">
        <p14:creationId xmlns:p14="http://schemas.microsoft.com/office/powerpoint/2010/main" val="2177326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5D7674-5988-4FB2-9CB7-AA7F53979868}" type="slidenum">
              <a:rPr lang="en-US" smtClean="0"/>
              <a:pPr/>
              <a:t>25</a:t>
            </a:fld>
            <a:endParaRPr lang="en-US"/>
          </a:p>
        </p:txBody>
      </p:sp>
    </p:spTree>
    <p:extLst>
      <p:ext uri="{BB962C8B-B14F-4D97-AF65-F5344CB8AC3E}">
        <p14:creationId xmlns:p14="http://schemas.microsoft.com/office/powerpoint/2010/main" val="143221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pPr/>
              <a:t>4</a:t>
            </a:fld>
            <a:endParaRPr lang="en-US"/>
          </a:p>
        </p:txBody>
      </p:sp>
    </p:spTree>
    <p:extLst>
      <p:ext uri="{BB962C8B-B14F-4D97-AF65-F5344CB8AC3E}">
        <p14:creationId xmlns:p14="http://schemas.microsoft.com/office/powerpoint/2010/main" val="1223252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pPr/>
              <a:t>26</a:t>
            </a:fld>
            <a:endParaRPr lang="en-US"/>
          </a:p>
        </p:txBody>
      </p:sp>
    </p:spTree>
    <p:extLst>
      <p:ext uri="{BB962C8B-B14F-4D97-AF65-F5344CB8AC3E}">
        <p14:creationId xmlns:p14="http://schemas.microsoft.com/office/powerpoint/2010/main" val="393505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27</a:t>
            </a:fld>
            <a:endParaRPr lang="en-US"/>
          </a:p>
        </p:txBody>
      </p:sp>
    </p:spTree>
    <p:extLst>
      <p:ext uri="{BB962C8B-B14F-4D97-AF65-F5344CB8AC3E}">
        <p14:creationId xmlns:p14="http://schemas.microsoft.com/office/powerpoint/2010/main" val="2007587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28</a:t>
            </a:fld>
            <a:endParaRPr lang="en-US"/>
          </a:p>
        </p:txBody>
      </p:sp>
    </p:spTree>
    <p:extLst>
      <p:ext uri="{BB962C8B-B14F-4D97-AF65-F5344CB8AC3E}">
        <p14:creationId xmlns:p14="http://schemas.microsoft.com/office/powerpoint/2010/main" val="178274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8920C-AE2A-4953-A452-CDB22C93F3C4}" type="slidenum">
              <a:rPr lang="en-US" smtClean="0"/>
              <a:t>29</a:t>
            </a:fld>
            <a:endParaRPr lang="en-US"/>
          </a:p>
        </p:txBody>
      </p:sp>
    </p:spTree>
    <p:extLst>
      <p:ext uri="{BB962C8B-B14F-4D97-AF65-F5344CB8AC3E}">
        <p14:creationId xmlns:p14="http://schemas.microsoft.com/office/powerpoint/2010/main" val="563517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4BD7C-699C-46F6-90FC-069EA6813B17}" type="slidenum">
              <a:rPr lang="en-US" smtClean="0"/>
              <a:t>30</a:t>
            </a:fld>
            <a:endParaRPr lang="en-US"/>
          </a:p>
        </p:txBody>
      </p:sp>
    </p:spTree>
    <p:extLst>
      <p:ext uri="{BB962C8B-B14F-4D97-AF65-F5344CB8AC3E}">
        <p14:creationId xmlns:p14="http://schemas.microsoft.com/office/powerpoint/2010/main" val="3774248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pPr/>
              <a:t>31</a:t>
            </a:fld>
            <a:endParaRPr lang="en-US"/>
          </a:p>
        </p:txBody>
      </p:sp>
    </p:spTree>
    <p:extLst>
      <p:ext uri="{BB962C8B-B14F-4D97-AF65-F5344CB8AC3E}">
        <p14:creationId xmlns:p14="http://schemas.microsoft.com/office/powerpoint/2010/main" val="4164010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32</a:t>
            </a:fld>
            <a:endParaRPr lang="en-US"/>
          </a:p>
        </p:txBody>
      </p:sp>
    </p:spTree>
    <p:extLst>
      <p:ext uri="{BB962C8B-B14F-4D97-AF65-F5344CB8AC3E}">
        <p14:creationId xmlns:p14="http://schemas.microsoft.com/office/powerpoint/2010/main" val="210609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5</a:t>
            </a:fld>
            <a:endParaRPr lang="en-US"/>
          </a:p>
        </p:txBody>
      </p:sp>
    </p:spTree>
    <p:extLst>
      <p:ext uri="{BB962C8B-B14F-4D97-AF65-F5344CB8AC3E}">
        <p14:creationId xmlns:p14="http://schemas.microsoft.com/office/powerpoint/2010/main" val="58314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7</a:t>
            </a:fld>
            <a:endParaRPr lang="en-US"/>
          </a:p>
        </p:txBody>
      </p:sp>
    </p:spTree>
    <p:extLst>
      <p:ext uri="{BB962C8B-B14F-4D97-AF65-F5344CB8AC3E}">
        <p14:creationId xmlns:p14="http://schemas.microsoft.com/office/powerpoint/2010/main" val="156573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D49FE4F-7F00-417F-82E0-B160EA7FE4FE}" type="slidenum">
              <a:rPr lang="en-US" smtClean="0"/>
              <a:pPr/>
              <a:t>8</a:t>
            </a:fld>
            <a:endParaRPr lang="en-US"/>
          </a:p>
        </p:txBody>
      </p:sp>
    </p:spTree>
    <p:extLst>
      <p:ext uri="{BB962C8B-B14F-4D97-AF65-F5344CB8AC3E}">
        <p14:creationId xmlns:p14="http://schemas.microsoft.com/office/powerpoint/2010/main" val="3440866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CD49FE4F-7F00-417F-82E0-B160EA7FE4FE}" type="slidenum">
              <a:rPr lang="en-US" smtClean="0"/>
              <a:pPr/>
              <a:t>9</a:t>
            </a:fld>
            <a:endParaRPr lang="en-US"/>
          </a:p>
        </p:txBody>
      </p:sp>
    </p:spTree>
    <p:extLst>
      <p:ext uri="{BB962C8B-B14F-4D97-AF65-F5344CB8AC3E}">
        <p14:creationId xmlns:p14="http://schemas.microsoft.com/office/powerpoint/2010/main" val="299039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10</a:t>
            </a:fld>
            <a:endParaRPr lang="en-US"/>
          </a:p>
        </p:txBody>
      </p:sp>
    </p:spTree>
    <p:extLst>
      <p:ext uri="{BB962C8B-B14F-4D97-AF65-F5344CB8AC3E}">
        <p14:creationId xmlns:p14="http://schemas.microsoft.com/office/powerpoint/2010/main" val="92060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11</a:t>
            </a:fld>
            <a:endParaRPr lang="en-US"/>
          </a:p>
        </p:txBody>
      </p:sp>
    </p:spTree>
    <p:extLst>
      <p:ext uri="{BB962C8B-B14F-4D97-AF65-F5344CB8AC3E}">
        <p14:creationId xmlns:p14="http://schemas.microsoft.com/office/powerpoint/2010/main" val="341309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3524-8B03-4EB5-90C8-9B8F32C24488}" type="slidenum">
              <a:rPr lang="en-US" smtClean="0"/>
              <a:t>15</a:t>
            </a:fld>
            <a:endParaRPr lang="en-US"/>
          </a:p>
        </p:txBody>
      </p:sp>
    </p:spTree>
    <p:extLst>
      <p:ext uri="{BB962C8B-B14F-4D97-AF65-F5344CB8AC3E}">
        <p14:creationId xmlns:p14="http://schemas.microsoft.com/office/powerpoint/2010/main" val="18234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DAAF71-30DA-4362-A218-EEC7EFDB2ECB}"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47920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AAF71-30DA-4362-A218-EEC7EFDB2ECB}"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1058393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AAF71-30DA-4362-A218-EEC7EFDB2ECB}"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2189166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AAF71-30DA-4362-A218-EEC7EFDB2ECB}"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3666437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DAAF71-30DA-4362-A218-EEC7EFDB2ECB}"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1664418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DAAF71-30DA-4362-A218-EEC7EFDB2ECB}" type="datetimeFigureOut">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1905940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DAAF71-30DA-4362-A218-EEC7EFDB2ECB}" type="datetimeFigureOut">
              <a:rPr lang="en-US" smtClean="0"/>
              <a:t>10/28/2014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2630233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DAAF71-30DA-4362-A218-EEC7EFDB2ECB}" type="datetimeFigureOut">
              <a:rPr lang="en-US" smtClean="0"/>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1753578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DAAF71-30DA-4362-A218-EEC7EFDB2ECB}" type="datetimeFigureOut">
              <a:rPr lang="en-US" smtClean="0"/>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3984589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DAAF71-30DA-4362-A218-EEC7EFDB2ECB}" type="datetimeFigureOut">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2280794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DAAF71-30DA-4362-A218-EEC7EFDB2ECB}" type="datetimeFigureOut">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3D0A9-EDE1-4D28-9650-51557C0840D2}" type="slidenum">
              <a:rPr lang="en-US" smtClean="0"/>
              <a:t>‹#›</a:t>
            </a:fld>
            <a:endParaRPr lang="en-US"/>
          </a:p>
        </p:txBody>
      </p:sp>
    </p:spTree>
    <p:extLst>
      <p:ext uri="{BB962C8B-B14F-4D97-AF65-F5344CB8AC3E}">
        <p14:creationId xmlns:p14="http://schemas.microsoft.com/office/powerpoint/2010/main" val="2585543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AAF71-30DA-4362-A218-EEC7EFDB2ECB}" type="datetimeFigureOut">
              <a:rPr lang="en-US" smtClean="0"/>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3D0A9-EDE1-4D28-9650-51557C0840D2}" type="slidenum">
              <a:rPr lang="en-US" smtClean="0"/>
              <a:t>‹#›</a:t>
            </a:fld>
            <a:endParaRPr lang="en-US"/>
          </a:p>
        </p:txBody>
      </p:sp>
    </p:spTree>
    <p:extLst>
      <p:ext uri="{BB962C8B-B14F-4D97-AF65-F5344CB8AC3E}">
        <p14:creationId xmlns:p14="http://schemas.microsoft.com/office/powerpoint/2010/main" val="180492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87524" y="3717032"/>
            <a:ext cx="8568952" cy="1008112"/>
          </a:xfrm>
        </p:spPr>
        <p:txBody>
          <a:bodyPr>
            <a:normAutofit fontScale="90000"/>
          </a:bodyPr>
          <a:lstStyle/>
          <a:p>
            <a:r>
              <a:rPr lang="en-AU" b="1" dirty="0" smtClean="0"/>
              <a:t>Deficiencies of alcohol advertising </a:t>
            </a:r>
            <a:br>
              <a:rPr lang="en-AU" b="1" dirty="0" smtClean="0"/>
            </a:br>
            <a:r>
              <a:rPr lang="en-AU" b="1" dirty="0" smtClean="0"/>
              <a:t>self-regulation and a new approach</a:t>
            </a:r>
            <a:endParaRPr lang="en-AU" dirty="0"/>
          </a:p>
        </p:txBody>
      </p:sp>
      <p:sp>
        <p:nvSpPr>
          <p:cNvPr id="6" name="Subtitle 5"/>
          <p:cNvSpPr>
            <a:spLocks noGrp="1"/>
          </p:cNvSpPr>
          <p:nvPr>
            <p:ph type="subTitle" idx="1"/>
          </p:nvPr>
        </p:nvSpPr>
        <p:spPr>
          <a:xfrm>
            <a:off x="391253" y="4882063"/>
            <a:ext cx="8748464" cy="1752600"/>
          </a:xfrm>
        </p:spPr>
        <p:txBody>
          <a:bodyPr>
            <a:normAutofit fontScale="92500"/>
          </a:bodyPr>
          <a:lstStyle/>
          <a:p>
            <a:r>
              <a:rPr lang="en-AU" sz="3000" b="1" i="1" dirty="0" smtClean="0">
                <a:solidFill>
                  <a:srgbClr val="005392"/>
                </a:solidFill>
              </a:rPr>
              <a:t>Professor Mike </a:t>
            </a:r>
            <a:r>
              <a:rPr lang="en-AU" sz="3000" b="1" i="1" dirty="0" err="1" smtClean="0">
                <a:solidFill>
                  <a:srgbClr val="005392"/>
                </a:solidFill>
              </a:rPr>
              <a:t>Daube</a:t>
            </a:r>
            <a:r>
              <a:rPr lang="en-AU" sz="3000" b="1" i="1" dirty="0" smtClean="0">
                <a:solidFill>
                  <a:srgbClr val="005392"/>
                </a:solidFill>
              </a:rPr>
              <a:t> </a:t>
            </a:r>
          </a:p>
          <a:p>
            <a:r>
              <a:rPr lang="en-AU" sz="3000" b="1" i="1" dirty="0" smtClean="0">
                <a:solidFill>
                  <a:srgbClr val="005392"/>
                </a:solidFill>
              </a:rPr>
              <a:t>McCusker Centre for Action on Alcohol and Youth</a:t>
            </a:r>
          </a:p>
          <a:p>
            <a:r>
              <a:rPr lang="en-AU" sz="2600" b="1" i="1" dirty="0" smtClean="0">
                <a:solidFill>
                  <a:srgbClr val="005392"/>
                </a:solidFill>
              </a:rPr>
              <a:t>Acknowledgements – Hannah Pierce, Danica Keric, Julia Stafford</a:t>
            </a:r>
          </a:p>
          <a:p>
            <a:endParaRPr lang="en-AU" sz="3000" dirty="0">
              <a:solidFill>
                <a:srgbClr val="005392"/>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500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1"/>
            <a:ext cx="8229600" cy="4536504"/>
          </a:xfrm>
        </p:spPr>
        <p:txBody>
          <a:bodyPr anchor="ctr">
            <a:normAutofit fontScale="85000" lnSpcReduction="20000"/>
          </a:bodyPr>
          <a:lstStyle/>
          <a:p>
            <a:pPr marL="0" indent="0">
              <a:buNone/>
            </a:pPr>
            <a:r>
              <a:rPr lang="en-AU" i="1" dirty="0" smtClean="0"/>
              <a:t>“… the ABAC Scheme as currently operating is very effectively regulating alcohol advertising… We do not believe that the evidence-base is robust or strong that alcohol advertising influences overall alcohol consumption, underage consumption or age of alcohol initiation.”</a:t>
            </a:r>
          </a:p>
          <a:p>
            <a:pPr marL="0" indent="0" algn="r">
              <a:buNone/>
            </a:pPr>
            <a:r>
              <a:rPr lang="en-AU" sz="2800" dirty="0" smtClean="0"/>
              <a:t>Distilled Spirits Council of Australia, 2013</a:t>
            </a:r>
          </a:p>
          <a:p>
            <a:pPr marL="0" indent="0">
              <a:buNone/>
            </a:pPr>
            <a:endParaRPr lang="en-AU" dirty="0" smtClean="0"/>
          </a:p>
          <a:p>
            <a:pPr marL="0" indent="0">
              <a:buNone/>
            </a:pPr>
            <a:r>
              <a:rPr lang="en-AU" i="1" dirty="0" smtClean="0"/>
              <a:t>”Like other forms of promotion, there is no firm evidence that suggests a ban on sports sponsorship would lead to a reduction in alcohol misuse or underage consumption.”</a:t>
            </a:r>
          </a:p>
          <a:p>
            <a:pPr marL="0" indent="0" algn="r">
              <a:buNone/>
            </a:pPr>
            <a:r>
              <a:rPr lang="en-AU" sz="2800" dirty="0" smtClean="0"/>
              <a:t>Brewers Association of Australia and New Zealand, 2013</a:t>
            </a:r>
          </a:p>
          <a:p>
            <a:endParaRPr lang="en-US" dirty="0"/>
          </a:p>
        </p:txBody>
      </p:sp>
      <p:grpSp>
        <p:nvGrpSpPr>
          <p:cNvPr id="4" name="Group 7"/>
          <p:cNvGrpSpPr/>
          <p:nvPr/>
        </p:nvGrpSpPr>
        <p:grpSpPr>
          <a:xfrm>
            <a:off x="-108520" y="5445224"/>
            <a:ext cx="9577064" cy="1412776"/>
            <a:chOff x="-108520" y="5445224"/>
            <a:chExt cx="9577064" cy="141277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3986383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480" y="4016375"/>
            <a:ext cx="4346575"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4254500"/>
            <a:ext cx="4322763"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64" r="12228"/>
          <a:stretch/>
        </p:blipFill>
        <p:spPr bwMode="auto">
          <a:xfrm>
            <a:off x="6086840" y="-27384"/>
            <a:ext cx="3119156" cy="286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14728"/>
          <a:stretch/>
        </p:blipFill>
        <p:spPr bwMode="auto">
          <a:xfrm>
            <a:off x="-36512" y="0"/>
            <a:ext cx="3732854" cy="29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0525" y="2297038"/>
            <a:ext cx="3571875" cy="19240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2535276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Official Beers of Australian Sport include</a:t>
            </a:r>
            <a:endParaRPr lang="en-AU" dirty="0"/>
          </a:p>
        </p:txBody>
      </p:sp>
      <p:sp>
        <p:nvSpPr>
          <p:cNvPr id="3" name="Content Placeholder 2"/>
          <p:cNvSpPr>
            <a:spLocks noGrp="1"/>
          </p:cNvSpPr>
          <p:nvPr>
            <p:ph idx="1"/>
          </p:nvPr>
        </p:nvSpPr>
        <p:spPr/>
        <p:txBody>
          <a:bodyPr>
            <a:normAutofit fontScale="85000" lnSpcReduction="10000"/>
          </a:bodyPr>
          <a:lstStyle/>
          <a:p>
            <a:r>
              <a:rPr lang="en-AU" b="1" dirty="0" smtClean="0"/>
              <a:t>VB</a:t>
            </a:r>
            <a:r>
              <a:rPr lang="en-AU" dirty="0" smtClean="0"/>
              <a:t>: Official Beer of Cricket Australia and NRL.</a:t>
            </a:r>
          </a:p>
          <a:p>
            <a:r>
              <a:rPr lang="en-AU" b="1" dirty="0"/>
              <a:t>Hahn Super Dry</a:t>
            </a:r>
            <a:r>
              <a:rPr lang="en-AU" dirty="0"/>
              <a:t>: Official Beer of Qantas Wallabies.</a:t>
            </a:r>
          </a:p>
          <a:p>
            <a:r>
              <a:rPr lang="en-AU" b="1" dirty="0" smtClean="0"/>
              <a:t>XXXX</a:t>
            </a:r>
            <a:r>
              <a:rPr lang="en-AU" dirty="0" smtClean="0"/>
              <a:t>: Official Beer of Queensland Cricket.</a:t>
            </a:r>
          </a:p>
          <a:p>
            <a:r>
              <a:rPr lang="en-AU" b="1" dirty="0" smtClean="0"/>
              <a:t>XXXX</a:t>
            </a:r>
            <a:r>
              <a:rPr lang="en-AU" dirty="0" smtClean="0"/>
              <a:t>: Official </a:t>
            </a:r>
            <a:r>
              <a:rPr lang="en-AU" dirty="0"/>
              <a:t>B</a:t>
            </a:r>
            <a:r>
              <a:rPr lang="en-AU" dirty="0" smtClean="0"/>
              <a:t>everage </a:t>
            </a:r>
            <a:r>
              <a:rPr lang="en-AU" dirty="0"/>
              <a:t>S</a:t>
            </a:r>
            <a:r>
              <a:rPr lang="en-AU" dirty="0" smtClean="0"/>
              <a:t>ponsor of rugby league in Queensland. </a:t>
            </a:r>
          </a:p>
          <a:p>
            <a:r>
              <a:rPr lang="en-AU" b="1" dirty="0"/>
              <a:t>XXXX Gold</a:t>
            </a:r>
            <a:r>
              <a:rPr lang="en-AU" dirty="0"/>
              <a:t>: Official Beer of 14</a:t>
            </a:r>
            <a:r>
              <a:rPr lang="en-AU" baseline="30000" dirty="0"/>
              <a:t>th</a:t>
            </a:r>
            <a:r>
              <a:rPr lang="en-AU" dirty="0"/>
              <a:t> Australian Masters Games. </a:t>
            </a:r>
          </a:p>
          <a:p>
            <a:r>
              <a:rPr lang="en-AU" b="1" dirty="0" smtClean="0"/>
              <a:t>James </a:t>
            </a:r>
            <a:r>
              <a:rPr lang="en-AU" b="1" dirty="0" err="1" smtClean="0"/>
              <a:t>Boag</a:t>
            </a:r>
            <a:r>
              <a:rPr lang="en-AU" dirty="0" smtClean="0"/>
              <a:t>: Official </a:t>
            </a:r>
            <a:r>
              <a:rPr lang="en-AU" dirty="0"/>
              <a:t>Beer of </a:t>
            </a:r>
            <a:r>
              <a:rPr lang="en-AU" dirty="0" smtClean="0"/>
              <a:t>Australian </a:t>
            </a:r>
            <a:r>
              <a:rPr lang="en-AU" dirty="0"/>
              <a:t>Moto Grand </a:t>
            </a:r>
            <a:r>
              <a:rPr lang="en-AU" dirty="0" smtClean="0"/>
              <a:t>Prix;  Official </a:t>
            </a:r>
            <a:r>
              <a:rPr lang="en-AU" dirty="0"/>
              <a:t>Beer &amp; Cider Partner of the Australian Turf </a:t>
            </a:r>
            <a:r>
              <a:rPr lang="en-AU" dirty="0" smtClean="0"/>
              <a:t>Club.</a:t>
            </a:r>
            <a:endParaRPr lang="en-AU" dirty="0"/>
          </a:p>
          <a:p>
            <a:endParaRPr lang="en-AU" dirty="0"/>
          </a:p>
          <a:p>
            <a:endParaRPr lang="en-AU" dirty="0"/>
          </a:p>
        </p:txBody>
      </p:sp>
    </p:spTree>
    <p:extLst>
      <p:ext uri="{BB962C8B-B14F-4D97-AF65-F5344CB8AC3E}">
        <p14:creationId xmlns:p14="http://schemas.microsoft.com/office/powerpoint/2010/main" val="1744396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Official Wines of Australian Sport include</a:t>
            </a:r>
            <a:endParaRPr lang="en-AU" dirty="0"/>
          </a:p>
        </p:txBody>
      </p:sp>
      <p:sp>
        <p:nvSpPr>
          <p:cNvPr id="3" name="Content Placeholder 2"/>
          <p:cNvSpPr>
            <a:spLocks noGrp="1"/>
          </p:cNvSpPr>
          <p:nvPr>
            <p:ph idx="1"/>
          </p:nvPr>
        </p:nvSpPr>
        <p:spPr>
          <a:xfrm>
            <a:off x="457200" y="1600200"/>
            <a:ext cx="8229600" cy="4853136"/>
          </a:xfrm>
        </p:spPr>
        <p:txBody>
          <a:bodyPr>
            <a:noAutofit/>
          </a:bodyPr>
          <a:lstStyle/>
          <a:p>
            <a:r>
              <a:rPr lang="en-AU" sz="2200" b="1" dirty="0" err="1"/>
              <a:t>Hardys</a:t>
            </a:r>
            <a:r>
              <a:rPr lang="en-AU" sz="2200" b="1" dirty="0"/>
              <a:t> Wine</a:t>
            </a:r>
            <a:r>
              <a:rPr lang="en-AU" sz="2200" dirty="0"/>
              <a:t>: Official Wine of Cricket Australia</a:t>
            </a:r>
          </a:p>
          <a:p>
            <a:r>
              <a:rPr lang="en-AU" sz="2200" b="1" dirty="0" smtClean="0"/>
              <a:t>Glen McGrath</a:t>
            </a:r>
            <a:r>
              <a:rPr lang="en-AU" sz="2200" dirty="0" smtClean="0"/>
              <a:t>: Official </a:t>
            </a:r>
            <a:r>
              <a:rPr lang="en-AU" sz="2200" dirty="0" err="1"/>
              <a:t>Hardys</a:t>
            </a:r>
            <a:r>
              <a:rPr lang="en-AU" sz="2200" dirty="0"/>
              <a:t> C</a:t>
            </a:r>
            <a:r>
              <a:rPr lang="en-AU" sz="2200" dirty="0" smtClean="0"/>
              <a:t>ricket </a:t>
            </a:r>
            <a:r>
              <a:rPr lang="en-AU" sz="2200" dirty="0"/>
              <a:t>A</a:t>
            </a:r>
            <a:r>
              <a:rPr lang="en-AU" sz="2200" dirty="0" smtClean="0"/>
              <a:t>mbassador</a:t>
            </a:r>
          </a:p>
          <a:p>
            <a:r>
              <a:rPr lang="en-AU" sz="2200" b="1" dirty="0" smtClean="0"/>
              <a:t>Crush </a:t>
            </a:r>
            <a:r>
              <a:rPr lang="en-AU" sz="2200" b="1" dirty="0"/>
              <a:t>Fine </a:t>
            </a:r>
            <a:r>
              <a:rPr lang="en-AU" sz="2200" b="1" dirty="0" smtClean="0"/>
              <a:t>Wines</a:t>
            </a:r>
            <a:r>
              <a:rPr lang="en-AU" sz="2200" dirty="0" smtClean="0"/>
              <a:t>: Official </a:t>
            </a:r>
            <a:r>
              <a:rPr lang="en-AU" sz="2200" dirty="0"/>
              <a:t>Wine </a:t>
            </a:r>
            <a:r>
              <a:rPr lang="en-AU" sz="2200" dirty="0" smtClean="0"/>
              <a:t>of Formula </a:t>
            </a:r>
            <a:r>
              <a:rPr lang="en-AU" sz="2200" dirty="0"/>
              <a:t>1 Australian Grand Prix </a:t>
            </a:r>
            <a:endParaRPr lang="en-AU" sz="2200" dirty="0" smtClean="0"/>
          </a:p>
          <a:p>
            <a:r>
              <a:rPr lang="en-AU" sz="2200" b="1" dirty="0" smtClean="0"/>
              <a:t>Wolf Blass</a:t>
            </a:r>
            <a:r>
              <a:rPr lang="en-AU" sz="2200" dirty="0" smtClean="0"/>
              <a:t>: Official </a:t>
            </a:r>
            <a:r>
              <a:rPr lang="en-AU" sz="2200" dirty="0"/>
              <a:t>Wine Sponsor for </a:t>
            </a:r>
            <a:r>
              <a:rPr lang="en-AU" sz="2200" dirty="0" smtClean="0"/>
              <a:t>2015 </a:t>
            </a:r>
            <a:r>
              <a:rPr lang="en-AU" sz="2200" dirty="0"/>
              <a:t>ICC Cricket World </a:t>
            </a:r>
            <a:r>
              <a:rPr lang="en-AU" sz="2200" dirty="0" smtClean="0"/>
              <a:t>Cup</a:t>
            </a:r>
            <a:endParaRPr lang="en-AU" sz="2200" dirty="0"/>
          </a:p>
          <a:p>
            <a:r>
              <a:rPr lang="en-AU" sz="2200" b="1" dirty="0"/>
              <a:t>De </a:t>
            </a:r>
            <a:r>
              <a:rPr lang="en-AU" sz="2200" b="1" dirty="0" err="1"/>
              <a:t>Bortoli</a:t>
            </a:r>
            <a:r>
              <a:rPr lang="en-AU" sz="2200" b="1" dirty="0"/>
              <a:t> </a:t>
            </a:r>
            <a:r>
              <a:rPr lang="en-AU" sz="2200" b="1" dirty="0" smtClean="0"/>
              <a:t>Wines</a:t>
            </a:r>
            <a:r>
              <a:rPr lang="en-AU" sz="2200" dirty="0" smtClean="0"/>
              <a:t>: Official </a:t>
            </a:r>
            <a:r>
              <a:rPr lang="en-AU" sz="2200" dirty="0"/>
              <a:t>W</a:t>
            </a:r>
            <a:r>
              <a:rPr lang="en-AU" sz="2200" dirty="0" smtClean="0"/>
              <a:t>ine Supplier </a:t>
            </a:r>
            <a:r>
              <a:rPr lang="en-AU" sz="2200" dirty="0"/>
              <a:t>to Queensland </a:t>
            </a:r>
            <a:r>
              <a:rPr lang="en-AU" sz="2200" dirty="0" smtClean="0"/>
              <a:t>Cricket</a:t>
            </a:r>
          </a:p>
          <a:p>
            <a:r>
              <a:rPr lang="en-AU" sz="2200" b="1" dirty="0"/>
              <a:t>St Hallett </a:t>
            </a:r>
            <a:r>
              <a:rPr lang="en-AU" sz="2200" b="1" dirty="0" smtClean="0"/>
              <a:t>Wines</a:t>
            </a:r>
            <a:r>
              <a:rPr lang="en-AU" sz="2200" dirty="0" smtClean="0"/>
              <a:t>: Official </a:t>
            </a:r>
            <a:r>
              <a:rPr lang="en-AU" sz="2200" dirty="0"/>
              <a:t>Wine of the Qantas Wallabies</a:t>
            </a:r>
          </a:p>
          <a:p>
            <a:r>
              <a:rPr lang="en-AU" sz="2200" b="1" dirty="0"/>
              <a:t>Jacob’s </a:t>
            </a:r>
            <a:r>
              <a:rPr lang="en-AU" sz="2200" b="1" dirty="0" smtClean="0"/>
              <a:t>Creek</a:t>
            </a:r>
            <a:r>
              <a:rPr lang="en-AU" sz="2200" dirty="0" smtClean="0"/>
              <a:t>: Official </a:t>
            </a:r>
            <a:r>
              <a:rPr lang="en-AU" sz="2200" dirty="0"/>
              <a:t>Wine Supplier of the Australian </a:t>
            </a:r>
            <a:r>
              <a:rPr lang="en-AU" sz="2200" dirty="0" smtClean="0"/>
              <a:t>Open </a:t>
            </a:r>
            <a:endParaRPr lang="en-AU" sz="2200" dirty="0"/>
          </a:p>
          <a:p>
            <a:r>
              <a:rPr lang="en-AU" sz="2200" b="1" dirty="0"/>
              <a:t>Jack </a:t>
            </a:r>
            <a:r>
              <a:rPr lang="en-AU" sz="2200" b="1" dirty="0" smtClean="0"/>
              <a:t>Rabbit</a:t>
            </a:r>
            <a:r>
              <a:rPr lang="en-AU" sz="2200" dirty="0" smtClean="0"/>
              <a:t>: the </a:t>
            </a:r>
            <a:r>
              <a:rPr lang="en-AU" sz="2200" dirty="0"/>
              <a:t>Official Wine of the Australian Masters </a:t>
            </a:r>
            <a:r>
              <a:rPr lang="en-AU" sz="2200" dirty="0" smtClean="0"/>
              <a:t>Games</a:t>
            </a:r>
          </a:p>
          <a:p>
            <a:r>
              <a:rPr lang="en-AU" sz="2200" b="1" dirty="0"/>
              <a:t>Tempus </a:t>
            </a:r>
            <a:r>
              <a:rPr lang="en-AU" sz="2200" b="1" dirty="0" smtClean="0"/>
              <a:t>Two</a:t>
            </a:r>
            <a:r>
              <a:rPr lang="en-AU" sz="2200" dirty="0" smtClean="0"/>
              <a:t>: the </a:t>
            </a:r>
            <a:r>
              <a:rPr lang="en-AU" sz="2200" dirty="0"/>
              <a:t>Official </a:t>
            </a:r>
            <a:r>
              <a:rPr lang="en-AU" sz="2200" dirty="0" smtClean="0"/>
              <a:t>Wine </a:t>
            </a:r>
            <a:r>
              <a:rPr lang="en-AU" sz="2200" dirty="0"/>
              <a:t>P</a:t>
            </a:r>
            <a:r>
              <a:rPr lang="en-AU" sz="2200" dirty="0" smtClean="0"/>
              <a:t>artner </a:t>
            </a:r>
            <a:r>
              <a:rPr lang="en-AU" sz="2200" dirty="0"/>
              <a:t>of the Victorian Polo Club</a:t>
            </a:r>
          </a:p>
          <a:p>
            <a:r>
              <a:rPr lang="en-AU" sz="2200" b="1" dirty="0"/>
              <a:t>Crush </a:t>
            </a:r>
            <a:r>
              <a:rPr lang="en-AU" sz="2200" b="1" dirty="0" smtClean="0"/>
              <a:t>Wines</a:t>
            </a:r>
            <a:r>
              <a:rPr lang="en-AU" sz="2200" dirty="0" smtClean="0"/>
              <a:t>: Official </a:t>
            </a:r>
            <a:r>
              <a:rPr lang="en-AU" sz="2200" dirty="0"/>
              <a:t>Wine Partner of the Polo in the City </a:t>
            </a:r>
            <a:r>
              <a:rPr lang="en-AU" sz="2200" dirty="0" smtClean="0"/>
              <a:t>Series</a:t>
            </a:r>
            <a:endParaRPr lang="en-AU" sz="2200" dirty="0"/>
          </a:p>
        </p:txBody>
      </p:sp>
    </p:spTree>
    <p:extLst>
      <p:ext uri="{BB962C8B-B14F-4D97-AF65-F5344CB8AC3E}">
        <p14:creationId xmlns:p14="http://schemas.microsoft.com/office/powerpoint/2010/main" val="3064290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Official Spirits of Australian Sport include</a:t>
            </a:r>
            <a:endParaRPr lang="en-AU" dirty="0"/>
          </a:p>
        </p:txBody>
      </p:sp>
      <p:sp>
        <p:nvSpPr>
          <p:cNvPr id="3" name="Content Placeholder 2"/>
          <p:cNvSpPr>
            <a:spLocks noGrp="1"/>
          </p:cNvSpPr>
          <p:nvPr>
            <p:ph idx="1"/>
          </p:nvPr>
        </p:nvSpPr>
        <p:spPr/>
        <p:txBody>
          <a:bodyPr/>
          <a:lstStyle/>
          <a:p>
            <a:r>
              <a:rPr lang="en-AU" b="1" dirty="0"/>
              <a:t>Johnnie </a:t>
            </a:r>
            <a:r>
              <a:rPr lang="en-AU" b="1" dirty="0" smtClean="0"/>
              <a:t>Walker</a:t>
            </a:r>
            <a:r>
              <a:rPr lang="en-AU" dirty="0" smtClean="0"/>
              <a:t>: Official </a:t>
            </a:r>
            <a:r>
              <a:rPr lang="en-AU" dirty="0"/>
              <a:t>Whisky of Formula </a:t>
            </a:r>
            <a:r>
              <a:rPr lang="en-AU" dirty="0" smtClean="0"/>
              <a:t>1</a:t>
            </a:r>
          </a:p>
          <a:p>
            <a:r>
              <a:rPr lang="en-AU" b="1" dirty="0"/>
              <a:t>Wild </a:t>
            </a:r>
            <a:r>
              <a:rPr lang="en-AU" b="1" dirty="0" smtClean="0"/>
              <a:t>Turkey</a:t>
            </a:r>
            <a:r>
              <a:rPr lang="en-AU" dirty="0" smtClean="0"/>
              <a:t>: Official </a:t>
            </a:r>
            <a:r>
              <a:rPr lang="en-AU" dirty="0"/>
              <a:t>Spirit of the NRL</a:t>
            </a:r>
          </a:p>
          <a:p>
            <a:r>
              <a:rPr lang="en-AU" b="1" dirty="0"/>
              <a:t>Jim </a:t>
            </a:r>
            <a:r>
              <a:rPr lang="en-AU" b="1" dirty="0" smtClean="0"/>
              <a:t>Beam</a:t>
            </a:r>
            <a:r>
              <a:rPr lang="en-AU" dirty="0" smtClean="0"/>
              <a:t>: Official </a:t>
            </a:r>
            <a:r>
              <a:rPr lang="en-AU" dirty="0"/>
              <a:t>Spirit of V8 </a:t>
            </a:r>
            <a:r>
              <a:rPr lang="en-AU" dirty="0" smtClean="0"/>
              <a:t>Supercars</a:t>
            </a:r>
          </a:p>
        </p:txBody>
      </p:sp>
    </p:spTree>
    <p:extLst>
      <p:ext uri="{BB962C8B-B14F-4D97-AF65-F5344CB8AC3E}">
        <p14:creationId xmlns:p14="http://schemas.microsoft.com/office/powerpoint/2010/main" val="3773821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13" t="9180" r="2904" b="20006"/>
          <a:stretch/>
        </p:blipFill>
        <p:spPr>
          <a:xfrm>
            <a:off x="1619672" y="260648"/>
            <a:ext cx="5689600" cy="3205019"/>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601" t="16863" r="5654" b="23344"/>
          <a:stretch/>
        </p:blipFill>
        <p:spPr>
          <a:xfrm>
            <a:off x="1691680" y="3717032"/>
            <a:ext cx="5688632" cy="2811241"/>
          </a:xfrm>
          <a:prstGeom prst="rect">
            <a:avLst/>
          </a:prstGeom>
        </p:spPr>
      </p:pic>
    </p:spTree>
    <p:extLst>
      <p:ext uri="{BB962C8B-B14F-4D97-AF65-F5344CB8AC3E}">
        <p14:creationId xmlns:p14="http://schemas.microsoft.com/office/powerpoint/2010/main" val="1527115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ardian Diageo facebook.jpg"/>
          <p:cNvPicPr>
            <a:picLocks noChangeAspect="1"/>
          </p:cNvPicPr>
          <p:nvPr/>
        </p:nvPicPr>
        <p:blipFill rotWithShape="1">
          <a:blip r:embed="rId3" cstate="print"/>
          <a:srcRect l="18500" t="28882" r="49207" b="18810"/>
          <a:stretch/>
        </p:blipFill>
        <p:spPr>
          <a:xfrm>
            <a:off x="35496" y="836712"/>
            <a:ext cx="4602685" cy="5270600"/>
          </a:xfrm>
          <a:prstGeom prst="rect">
            <a:avLst/>
          </a:prstGeom>
          <a:ln>
            <a:solidFill>
              <a:schemeClr val="tx1"/>
            </a:solidFill>
          </a:ln>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770" y="3645024"/>
            <a:ext cx="4072800" cy="237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950" y="3427413"/>
            <a:ext cx="3810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57959" t="17318" r="6534" b="46521"/>
          <a:stretch/>
        </p:blipFill>
        <p:spPr bwMode="auto">
          <a:xfrm>
            <a:off x="4716016" y="260648"/>
            <a:ext cx="4312309" cy="27448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4076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30" t="21966" r="34174" b="32473"/>
          <a:stretch/>
        </p:blipFill>
        <p:spPr bwMode="auto">
          <a:xfrm>
            <a:off x="2051329" y="188640"/>
            <a:ext cx="5288251" cy="440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5536" y="4797152"/>
            <a:ext cx="8496944" cy="1938992"/>
          </a:xfrm>
          <a:prstGeom prst="rect">
            <a:avLst/>
          </a:prstGeom>
          <a:noFill/>
        </p:spPr>
        <p:txBody>
          <a:bodyPr wrap="square" rtlCol="0">
            <a:spAutoFit/>
          </a:bodyPr>
          <a:lstStyle/>
          <a:p>
            <a:r>
              <a:rPr lang="en-AU" sz="2400" i="1" dirty="0"/>
              <a:t>“There is, however, no code or regulation which prescribes where alcohol ads can be placed on the internet. This means that the appearance of an alcohol ad on a children’s gaming site does not of itself offend a specific requirement of the ABAC or any other code applying to alcohol </a:t>
            </a:r>
            <a:r>
              <a:rPr lang="en-AU" sz="2400" i="1" dirty="0" smtClean="0"/>
              <a:t>advertising.” – </a:t>
            </a:r>
            <a:r>
              <a:rPr lang="en-AU" sz="2400" dirty="0" smtClean="0"/>
              <a:t>ABAC, Jan 2012</a:t>
            </a:r>
            <a:endParaRPr lang="en-US" sz="2400" dirty="0"/>
          </a:p>
        </p:txBody>
      </p:sp>
    </p:spTree>
    <p:extLst>
      <p:ext uri="{BB962C8B-B14F-4D97-AF65-F5344CB8AC3E}">
        <p14:creationId xmlns:p14="http://schemas.microsoft.com/office/powerpoint/2010/main" val="3708604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1040629cropped.jpg"/>
          <p:cNvPicPr/>
          <p:nvPr/>
        </p:nvPicPr>
        <p:blipFill>
          <a:blip r:embed="rId3" cstate="print"/>
          <a:stretch>
            <a:fillRect/>
          </a:stretch>
        </p:blipFill>
        <p:spPr>
          <a:xfrm>
            <a:off x="0" y="0"/>
            <a:ext cx="3430905" cy="4532364"/>
          </a:xfrm>
          <a:prstGeom prst="rect">
            <a:avLst/>
          </a:prstGeom>
        </p:spPr>
      </p:pic>
      <p:pic>
        <p:nvPicPr>
          <p:cNvPr id="9" name="Picture 8" descr="Living Waters Lutheran College - Midori phone box Dec2011.jpg"/>
          <p:cNvPicPr/>
          <p:nvPr/>
        </p:nvPicPr>
        <p:blipFill>
          <a:blip r:embed="rId4" cstate="print"/>
          <a:srcRect l="15293" t="9393"/>
          <a:stretch>
            <a:fillRect/>
          </a:stretch>
        </p:blipFill>
        <p:spPr>
          <a:xfrm>
            <a:off x="3419872" y="0"/>
            <a:ext cx="2935921" cy="4509120"/>
          </a:xfrm>
          <a:prstGeom prst="rect">
            <a:avLst/>
          </a:prstGeom>
        </p:spPr>
      </p:pic>
      <p:pic>
        <p:nvPicPr>
          <p:cNvPr id="10" name="Picture 9" descr="Living waters lutheran college_Miller beer_230212.JPG"/>
          <p:cNvPicPr/>
          <p:nvPr/>
        </p:nvPicPr>
        <p:blipFill>
          <a:blip r:embed="rId5" cstate="print"/>
          <a:srcRect l="8452" t="18787" r="14436"/>
          <a:stretch>
            <a:fillRect/>
          </a:stretch>
        </p:blipFill>
        <p:spPr>
          <a:xfrm>
            <a:off x="6516216" y="0"/>
            <a:ext cx="2627784" cy="4509120"/>
          </a:xfrm>
          <a:prstGeom prst="rect">
            <a:avLst/>
          </a:prstGeom>
        </p:spPr>
      </p:pic>
      <p:pic>
        <p:nvPicPr>
          <p:cNvPr id="11" name="Picture 10" descr="Living Waters Lutheran College - Budweiser 051112.jpg"/>
          <p:cNvPicPr>
            <a:picLocks noChangeAspect="1"/>
          </p:cNvPicPr>
          <p:nvPr/>
        </p:nvPicPr>
        <p:blipFill>
          <a:blip r:embed="rId6" cstate="print"/>
          <a:stretch>
            <a:fillRect/>
          </a:stretch>
        </p:blipFill>
        <p:spPr>
          <a:xfrm>
            <a:off x="1835696" y="2794000"/>
            <a:ext cx="3048000" cy="4064000"/>
          </a:xfrm>
          <a:prstGeom prst="rect">
            <a:avLst/>
          </a:prstGeom>
        </p:spPr>
      </p:pic>
      <p:pic>
        <p:nvPicPr>
          <p:cNvPr id="1026" name="Picture 2"/>
          <p:cNvPicPr>
            <a:picLocks noChangeAspect="1" noChangeArrowheads="1"/>
          </p:cNvPicPr>
          <p:nvPr/>
        </p:nvPicPr>
        <p:blipFill>
          <a:blip r:embed="rId7" cstate="print"/>
          <a:srcRect b="4230"/>
          <a:stretch>
            <a:fillRect/>
          </a:stretch>
        </p:blipFill>
        <p:spPr bwMode="auto">
          <a:xfrm>
            <a:off x="4427984" y="4869160"/>
            <a:ext cx="4585653" cy="1872208"/>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8" cstate="print"/>
          <a:srcRect t="6739" b="52826"/>
          <a:stretch>
            <a:fillRect/>
          </a:stretch>
        </p:blipFill>
        <p:spPr bwMode="auto">
          <a:xfrm>
            <a:off x="3995936" y="3429000"/>
            <a:ext cx="5008277" cy="432048"/>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9" cstate="print"/>
          <a:srcRect/>
          <a:stretch>
            <a:fillRect/>
          </a:stretch>
        </p:blipFill>
        <p:spPr bwMode="auto">
          <a:xfrm>
            <a:off x="4759771" y="3982194"/>
            <a:ext cx="4276725" cy="7429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94639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AU" dirty="0" smtClean="0"/>
              <a:t>The Failure of Self-regulation</a:t>
            </a:r>
            <a:endParaRPr lang="en-AU" dirty="0"/>
          </a:p>
        </p:txBody>
      </p:sp>
      <p:sp>
        <p:nvSpPr>
          <p:cNvPr id="6" name="Content Placeholder 5"/>
          <p:cNvSpPr>
            <a:spLocks noGrp="1"/>
          </p:cNvSpPr>
          <p:nvPr>
            <p:ph idx="1"/>
          </p:nvPr>
        </p:nvSpPr>
        <p:spPr/>
        <p:txBody>
          <a:bodyPr>
            <a:normAutofit/>
          </a:bodyPr>
          <a:lstStyle/>
          <a:p>
            <a:pPr lvl="0"/>
            <a:r>
              <a:rPr lang="en-AU" dirty="0" smtClean="0"/>
              <a:t>Fails to cover the entire industry</a:t>
            </a:r>
            <a:endParaRPr lang="en-US" dirty="0"/>
          </a:p>
          <a:p>
            <a:pPr lvl="0"/>
            <a:r>
              <a:rPr lang="en-AU" dirty="0" smtClean="0"/>
              <a:t>Fails </a:t>
            </a:r>
            <a:r>
              <a:rPr lang="en-AU" dirty="0"/>
              <a:t>to penalise </a:t>
            </a:r>
            <a:r>
              <a:rPr lang="en-AU" dirty="0" smtClean="0"/>
              <a:t>non-compliance</a:t>
            </a:r>
            <a:endParaRPr lang="en-US" dirty="0"/>
          </a:p>
          <a:p>
            <a:pPr lvl="0"/>
            <a:r>
              <a:rPr lang="en-AU" dirty="0" smtClean="0"/>
              <a:t>Fails to cover major areas of marketing</a:t>
            </a:r>
          </a:p>
          <a:p>
            <a:pPr lvl="0"/>
            <a:r>
              <a:rPr lang="en-AU" dirty="0" smtClean="0"/>
              <a:t>Fails to deal with placement</a:t>
            </a:r>
            <a:endParaRPr lang="en-US" dirty="0"/>
          </a:p>
          <a:p>
            <a:pPr lvl="0"/>
            <a:r>
              <a:rPr lang="en-AU" dirty="0" smtClean="0"/>
              <a:t>Fails to keep pace with technology</a:t>
            </a:r>
          </a:p>
          <a:p>
            <a:pPr lvl="0"/>
            <a:r>
              <a:rPr lang="en-AU" dirty="0" smtClean="0"/>
              <a:t>Fails to be proactive</a:t>
            </a:r>
          </a:p>
          <a:p>
            <a:pPr lvl="0"/>
            <a:r>
              <a:rPr lang="en-AU" dirty="0" smtClean="0"/>
              <a:t>Does not recognise failings</a:t>
            </a:r>
            <a:endParaRPr lang="en-US" dirty="0"/>
          </a:p>
          <a:p>
            <a:endParaRPr lang="en-AU" dirty="0" smtClean="0"/>
          </a:p>
          <a:p>
            <a:endParaRPr lang="en-AU" dirty="0" smtClean="0"/>
          </a:p>
          <a:p>
            <a:endParaRPr lang="en-AU" dirty="0"/>
          </a:p>
        </p:txBody>
      </p:sp>
      <p:grpSp>
        <p:nvGrpSpPr>
          <p:cNvPr id="7" name="Group 7"/>
          <p:cNvGrpSpPr/>
          <p:nvPr/>
        </p:nvGrpSpPr>
        <p:grpSpPr>
          <a:xfrm>
            <a:off x="-108520" y="5445224"/>
            <a:ext cx="9577064" cy="1412776"/>
            <a:chOff x="-108520" y="5445224"/>
            <a:chExt cx="9577064" cy="1412776"/>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4065405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4824535"/>
          </a:xfrm>
        </p:spPr>
        <p:txBody>
          <a:bodyPr>
            <a:normAutofit fontScale="92500"/>
          </a:bodyPr>
          <a:lstStyle/>
          <a:p>
            <a:pPr lvl="0"/>
            <a:r>
              <a:rPr lang="en-AU" dirty="0" smtClean="0"/>
              <a:t>Top ten beer companies produce two-thirds of the worlds beer</a:t>
            </a:r>
          </a:p>
          <a:p>
            <a:pPr lvl="0"/>
            <a:r>
              <a:rPr lang="en-AU" dirty="0" smtClean="0"/>
              <a:t>Top ten spirits companies produce nearly half of the world’s spirits</a:t>
            </a:r>
            <a:endParaRPr lang="en-US" dirty="0" smtClean="0"/>
          </a:p>
          <a:p>
            <a:pPr lvl="0"/>
            <a:r>
              <a:rPr lang="en-US" dirty="0" smtClean="0"/>
              <a:t>10 wealthiest alcohol </a:t>
            </a:r>
            <a:r>
              <a:rPr lang="en-US" dirty="0"/>
              <a:t>companies</a:t>
            </a:r>
            <a:endParaRPr lang="en-US" sz="1400" dirty="0"/>
          </a:p>
          <a:p>
            <a:pPr lvl="1" fontAlgn="base"/>
            <a:r>
              <a:rPr lang="en-US" dirty="0"/>
              <a:t>Total net revenue/turnover in 2010 of $159 billion</a:t>
            </a:r>
            <a:endParaRPr lang="en-US" sz="1400" dirty="0"/>
          </a:p>
          <a:p>
            <a:pPr lvl="1" fontAlgn="base"/>
            <a:r>
              <a:rPr lang="en-US" dirty="0"/>
              <a:t>Operating profits of $33 billion</a:t>
            </a:r>
            <a:endParaRPr lang="en-US" sz="1400" dirty="0"/>
          </a:p>
          <a:p>
            <a:pPr lvl="0"/>
            <a:r>
              <a:rPr lang="en-US" dirty="0"/>
              <a:t>If these companies were a country, they would rank 58</a:t>
            </a:r>
            <a:r>
              <a:rPr lang="en-US" baseline="30000" dirty="0"/>
              <a:t>th</a:t>
            </a:r>
            <a:r>
              <a:rPr lang="en-US" dirty="0"/>
              <a:t> among the world’s 190-odd countries.</a:t>
            </a:r>
            <a:endParaRPr lang="en-US" sz="1400" dirty="0"/>
          </a:p>
          <a:p>
            <a:endParaRPr lang="en-US" dirty="0"/>
          </a:p>
        </p:txBody>
      </p:sp>
      <p:grpSp>
        <p:nvGrpSpPr>
          <p:cNvPr id="4" name="Group 7"/>
          <p:cNvGrpSpPr/>
          <p:nvPr/>
        </p:nvGrpSpPr>
        <p:grpSpPr>
          <a:xfrm>
            <a:off x="-108520" y="5445224"/>
            <a:ext cx="9577064" cy="1412776"/>
            <a:chOff x="-108520" y="5445224"/>
            <a:chExt cx="9577064" cy="1412776"/>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4169496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l="14938" t="12094" r="10371" b="7854"/>
          <a:stretch>
            <a:fillRect/>
          </a:stretch>
        </p:blipFill>
        <p:spPr>
          <a:xfrm>
            <a:off x="287524" y="260648"/>
            <a:ext cx="4212468" cy="2695980"/>
          </a:xfrm>
          <a:prstGeom prst="rect">
            <a:avLst/>
          </a:prstGeom>
        </p:spPr>
      </p:pic>
      <p:sp>
        <p:nvSpPr>
          <p:cNvPr id="5" name="Content Placeholder 4"/>
          <p:cNvSpPr>
            <a:spLocks noGrp="1"/>
          </p:cNvSpPr>
          <p:nvPr>
            <p:ph sz="half" idx="1"/>
          </p:nvPr>
        </p:nvSpPr>
        <p:spPr>
          <a:xfrm>
            <a:off x="457200" y="3356992"/>
            <a:ext cx="8291264" cy="3024336"/>
          </a:xfrm>
        </p:spPr>
        <p:txBody>
          <a:bodyPr/>
          <a:lstStyle/>
          <a:p>
            <a:pPr marL="0" indent="0">
              <a:buNone/>
            </a:pPr>
            <a:r>
              <a:rPr lang="en-US" b="1" dirty="0"/>
              <a:t>Mission:  </a:t>
            </a:r>
          </a:p>
          <a:p>
            <a:pPr marL="0" indent="0">
              <a:buNone/>
            </a:pPr>
            <a:r>
              <a:rPr lang="en-AU" dirty="0"/>
              <a:t>To administer an independent alcohol advertising complaint review service to help protect the community from inappropriate alcohol advertising and encourage effective regulation of alcohol advertising.</a:t>
            </a:r>
          </a:p>
          <a:p>
            <a:endParaRPr lang="en-AU" dirty="0"/>
          </a:p>
        </p:txBody>
      </p:sp>
    </p:spTree>
    <p:extLst>
      <p:ext uri="{BB962C8B-B14F-4D97-AF65-F5344CB8AC3E}">
        <p14:creationId xmlns:p14="http://schemas.microsoft.com/office/powerpoint/2010/main" val="1920359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l="14938" t="12094" r="10371" b="7854"/>
          <a:stretch>
            <a:fillRect/>
          </a:stretch>
        </p:blipFill>
        <p:spPr>
          <a:xfrm>
            <a:off x="287524" y="260648"/>
            <a:ext cx="4212468" cy="2695980"/>
          </a:xfrm>
          <a:prstGeom prst="rect">
            <a:avLst/>
          </a:prstGeom>
        </p:spPr>
      </p:pic>
      <p:sp>
        <p:nvSpPr>
          <p:cNvPr id="5" name="Content Placeholder 4"/>
          <p:cNvSpPr>
            <a:spLocks noGrp="1"/>
          </p:cNvSpPr>
          <p:nvPr>
            <p:ph sz="half" idx="1"/>
          </p:nvPr>
        </p:nvSpPr>
        <p:spPr>
          <a:xfrm>
            <a:off x="457200" y="3100644"/>
            <a:ext cx="8291264" cy="3496708"/>
          </a:xfrm>
        </p:spPr>
        <p:txBody>
          <a:bodyPr>
            <a:normAutofit fontScale="92500" lnSpcReduction="10000"/>
          </a:bodyPr>
          <a:lstStyle/>
          <a:p>
            <a:pPr marL="0" indent="0">
              <a:buNone/>
            </a:pPr>
            <a:r>
              <a:rPr lang="en-AU" sz="3000" b="1" dirty="0"/>
              <a:t>Aims:</a:t>
            </a:r>
          </a:p>
          <a:p>
            <a:r>
              <a:rPr lang="en-AU" dirty="0"/>
              <a:t>Provide an independent system of alcohol </a:t>
            </a:r>
            <a:r>
              <a:rPr lang="en-AU" dirty="0" smtClean="0"/>
              <a:t>ad </a:t>
            </a:r>
            <a:r>
              <a:rPr lang="en-AU" dirty="0"/>
              <a:t>review; </a:t>
            </a:r>
          </a:p>
          <a:p>
            <a:r>
              <a:rPr lang="en-AU" dirty="0"/>
              <a:t>Support the community to respond to inappropriate alcohol advertising; </a:t>
            </a:r>
          </a:p>
          <a:p>
            <a:r>
              <a:rPr lang="en-AU" dirty="0"/>
              <a:t>Ensure the complaint process is easy for community members to engage in; and</a:t>
            </a:r>
          </a:p>
          <a:p>
            <a:r>
              <a:rPr lang="en-AU" dirty="0"/>
              <a:t>Address the content and placement of all forms of alcohol advertising.</a:t>
            </a:r>
          </a:p>
          <a:p>
            <a:endParaRPr lang="en-AU" dirty="0"/>
          </a:p>
        </p:txBody>
      </p:sp>
    </p:spTree>
    <p:extLst>
      <p:ext uri="{BB962C8B-B14F-4D97-AF65-F5344CB8AC3E}">
        <p14:creationId xmlns:p14="http://schemas.microsoft.com/office/powerpoint/2010/main" val="693210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l="14938" t="12094" r="10371" b="7854"/>
          <a:stretch>
            <a:fillRect/>
          </a:stretch>
        </p:blipFill>
        <p:spPr>
          <a:xfrm>
            <a:off x="287524" y="260648"/>
            <a:ext cx="4212468" cy="2695980"/>
          </a:xfrm>
          <a:prstGeom prst="rect">
            <a:avLst/>
          </a:prstGeom>
        </p:spPr>
      </p:pic>
      <p:sp>
        <p:nvSpPr>
          <p:cNvPr id="5" name="Content Placeholder 4"/>
          <p:cNvSpPr>
            <a:spLocks noGrp="1"/>
          </p:cNvSpPr>
          <p:nvPr>
            <p:ph sz="half" idx="1"/>
          </p:nvPr>
        </p:nvSpPr>
        <p:spPr>
          <a:xfrm>
            <a:off x="457200" y="3100644"/>
            <a:ext cx="8291264" cy="3496708"/>
          </a:xfrm>
        </p:spPr>
        <p:txBody>
          <a:bodyPr>
            <a:normAutofit/>
          </a:bodyPr>
          <a:lstStyle/>
          <a:p>
            <a:pPr marL="0" indent="0">
              <a:buNone/>
            </a:pPr>
            <a:r>
              <a:rPr lang="en-AU" b="1" dirty="0" smtClean="0"/>
              <a:t>Content and Placement Codes:</a:t>
            </a:r>
            <a:endParaRPr lang="en-AU" b="1" dirty="0"/>
          </a:p>
          <a:p>
            <a:pPr marL="457200" indent="-457200"/>
            <a:r>
              <a:rPr lang="en-AU" dirty="0" smtClean="0"/>
              <a:t>Set </a:t>
            </a:r>
            <a:r>
              <a:rPr lang="en-AU" dirty="0"/>
              <a:t>criteria for acceptable alcohol advertising.</a:t>
            </a:r>
          </a:p>
          <a:p>
            <a:pPr marL="457200" indent="-457200"/>
            <a:r>
              <a:rPr lang="en-AU" dirty="0" smtClean="0"/>
              <a:t>Cover </a:t>
            </a:r>
            <a:r>
              <a:rPr lang="en-AU" dirty="0"/>
              <a:t>all forms of advertising in </a:t>
            </a:r>
            <a:r>
              <a:rPr lang="en-AU" dirty="0" smtClean="0"/>
              <a:t>Australia.</a:t>
            </a:r>
            <a:endParaRPr lang="en-US" dirty="0"/>
          </a:p>
          <a:p>
            <a:pPr marL="457200" indent="-457200"/>
            <a:r>
              <a:rPr lang="en-AU" dirty="0"/>
              <a:t>Content code applies the industry’s own standards.</a:t>
            </a:r>
          </a:p>
          <a:p>
            <a:pPr marL="457200" indent="-457200"/>
            <a:r>
              <a:rPr lang="en-US" dirty="0"/>
              <a:t>Placement code seeks to reasonably reduce young people’s exposure to advertising.</a:t>
            </a:r>
            <a:endParaRPr lang="en-AU" dirty="0"/>
          </a:p>
          <a:p>
            <a:endParaRPr lang="en-AU" dirty="0"/>
          </a:p>
          <a:p>
            <a:endParaRPr lang="en-AU" dirty="0"/>
          </a:p>
        </p:txBody>
      </p:sp>
    </p:spTree>
    <p:extLst>
      <p:ext uri="{BB962C8B-B14F-4D97-AF65-F5344CB8AC3E}">
        <p14:creationId xmlns:p14="http://schemas.microsoft.com/office/powerpoint/2010/main" val="3849811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l="14938" t="12094" r="10371" b="7854"/>
          <a:stretch>
            <a:fillRect/>
          </a:stretch>
        </p:blipFill>
        <p:spPr>
          <a:xfrm>
            <a:off x="287524" y="260648"/>
            <a:ext cx="4212468" cy="2695980"/>
          </a:xfrm>
          <a:prstGeom prst="rect">
            <a:avLst/>
          </a:prstGeom>
        </p:spPr>
      </p:pic>
      <p:sp>
        <p:nvSpPr>
          <p:cNvPr id="5" name="Content Placeholder 4"/>
          <p:cNvSpPr>
            <a:spLocks noGrp="1"/>
          </p:cNvSpPr>
          <p:nvPr>
            <p:ph sz="half" idx="1"/>
          </p:nvPr>
        </p:nvSpPr>
        <p:spPr>
          <a:xfrm>
            <a:off x="457200" y="3100644"/>
            <a:ext cx="8291264" cy="3496708"/>
          </a:xfrm>
        </p:spPr>
        <p:txBody>
          <a:bodyPr>
            <a:normAutofit fontScale="92500"/>
          </a:bodyPr>
          <a:lstStyle/>
          <a:p>
            <a:pPr marL="0" indent="0">
              <a:buNone/>
            </a:pPr>
            <a:r>
              <a:rPr lang="en-AU" sz="3000" b="1" dirty="0" smtClean="0"/>
              <a:t>Procedures:</a:t>
            </a:r>
            <a:endParaRPr lang="en-AU" sz="3000" b="1" dirty="0"/>
          </a:p>
          <a:p>
            <a:pPr marL="457200" indent="-457200"/>
            <a:r>
              <a:rPr lang="en-AU" dirty="0" smtClean="0"/>
              <a:t>Advertisers are given an opportunity to respond to complaints.</a:t>
            </a:r>
          </a:p>
          <a:p>
            <a:pPr marL="457200" indent="-457200"/>
            <a:r>
              <a:rPr lang="en-AU" dirty="0" smtClean="0"/>
              <a:t>Panel members consider the ad with regard to the Code.</a:t>
            </a:r>
          </a:p>
          <a:p>
            <a:pPr marL="457200" indent="-457200"/>
            <a:r>
              <a:rPr lang="en-AU" dirty="0" smtClean="0"/>
              <a:t>Produce determination reports.</a:t>
            </a:r>
          </a:p>
          <a:p>
            <a:pPr marL="457200" indent="-457200"/>
            <a:r>
              <a:rPr lang="en-AU" dirty="0" smtClean="0"/>
              <a:t>Name and shame alcohol companies that advertise irresponsibly. </a:t>
            </a:r>
            <a:endParaRPr lang="en-AU" dirty="0"/>
          </a:p>
          <a:p>
            <a:endParaRPr lang="en-AU" dirty="0"/>
          </a:p>
        </p:txBody>
      </p:sp>
    </p:spTree>
    <p:extLst>
      <p:ext uri="{BB962C8B-B14F-4D97-AF65-F5344CB8AC3E}">
        <p14:creationId xmlns:p14="http://schemas.microsoft.com/office/powerpoint/2010/main" val="90270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8" name="Title 7"/>
          <p:cNvSpPr>
            <a:spLocks noGrp="1"/>
          </p:cNvSpPr>
          <p:nvPr>
            <p:ph type="ctrTitle"/>
          </p:nvPr>
        </p:nvSpPr>
        <p:spPr/>
        <p:txBody>
          <a:bodyPr/>
          <a:lstStyle/>
          <a:p>
            <a:endParaRPr lang="en-US"/>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247" t="11723" r="30845" b="4511"/>
          <a:stretch/>
        </p:blipFill>
        <p:spPr bwMode="auto">
          <a:xfrm>
            <a:off x="251520" y="932389"/>
            <a:ext cx="3509888" cy="4978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262" t="11808" r="21905" b="4381"/>
          <a:stretch/>
        </p:blipFill>
        <p:spPr bwMode="auto">
          <a:xfrm>
            <a:off x="4030840" y="1107518"/>
            <a:ext cx="4933648" cy="462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249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AARB and ABAC comparison</a:t>
            </a:r>
            <a:endParaRPr lang="en-US" dirty="0"/>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34" t="37045" r="9950" b="12829"/>
          <a:stretch/>
        </p:blipFill>
        <p:spPr bwMode="auto">
          <a:xfrm>
            <a:off x="380096" y="1340769"/>
            <a:ext cx="8383807" cy="3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1" y="4725145"/>
            <a:ext cx="8640959" cy="2031325"/>
          </a:xfrm>
          <a:prstGeom prst="rect">
            <a:avLst/>
          </a:prstGeom>
          <a:noFill/>
        </p:spPr>
        <p:txBody>
          <a:bodyPr wrap="square" rtlCol="0">
            <a:spAutoFit/>
          </a:bodyPr>
          <a:lstStyle/>
          <a:p>
            <a:r>
              <a:rPr lang="en-AU" dirty="0" smtClean="0"/>
              <a:t>The </a:t>
            </a:r>
            <a:r>
              <a:rPr lang="en-AU" b="1" dirty="0"/>
              <a:t>ABAC 2013 Annual </a:t>
            </a:r>
            <a:r>
              <a:rPr lang="en-AU" b="1" dirty="0" smtClean="0"/>
              <a:t>Report </a:t>
            </a:r>
            <a:r>
              <a:rPr lang="en-AU" dirty="0" smtClean="0"/>
              <a:t>showed </a:t>
            </a:r>
            <a:r>
              <a:rPr lang="en-AU" dirty="0"/>
              <a:t>that the ABAC Scheme received </a:t>
            </a:r>
            <a:r>
              <a:rPr lang="en-AU" dirty="0" smtClean="0"/>
              <a:t>182 </a:t>
            </a:r>
            <a:r>
              <a:rPr lang="en-AU" dirty="0"/>
              <a:t>complaints in </a:t>
            </a:r>
            <a:r>
              <a:rPr lang="en-AU" dirty="0" smtClean="0"/>
              <a:t>2013:</a:t>
            </a:r>
          </a:p>
          <a:p>
            <a:pPr marL="285750" indent="-285750">
              <a:buFont typeface="Arial" pitchFamily="34" charset="0"/>
              <a:buChar char="•"/>
            </a:pPr>
            <a:r>
              <a:rPr lang="en-AU" dirty="0" smtClean="0"/>
              <a:t>The </a:t>
            </a:r>
            <a:r>
              <a:rPr lang="en-AU" dirty="0"/>
              <a:t>complaints referred to 78 advertisements; </a:t>
            </a:r>
            <a:endParaRPr lang="en-AU" dirty="0" smtClean="0"/>
          </a:p>
          <a:p>
            <a:pPr marL="285750" indent="-285750">
              <a:buFont typeface="Arial" pitchFamily="34" charset="0"/>
              <a:buChar char="•"/>
            </a:pPr>
            <a:r>
              <a:rPr lang="en-AU" dirty="0" smtClean="0"/>
              <a:t>69 </a:t>
            </a:r>
            <a:r>
              <a:rPr lang="en-AU" dirty="0"/>
              <a:t>complaints were </a:t>
            </a:r>
            <a:r>
              <a:rPr lang="en-AU" dirty="0" smtClean="0"/>
              <a:t>considered by </a:t>
            </a:r>
            <a:r>
              <a:rPr lang="en-AU" dirty="0"/>
              <a:t>the ABAC Panel; </a:t>
            </a:r>
            <a:endParaRPr lang="en-AU" dirty="0" smtClean="0"/>
          </a:p>
          <a:p>
            <a:pPr marL="285750" indent="-285750">
              <a:buFont typeface="Arial" pitchFamily="34" charset="0"/>
              <a:buChar char="•"/>
            </a:pPr>
            <a:r>
              <a:rPr lang="en-AU" dirty="0" smtClean="0"/>
              <a:t>36 </a:t>
            </a:r>
            <a:r>
              <a:rPr lang="en-AU" dirty="0"/>
              <a:t>determinations were made; </a:t>
            </a:r>
            <a:endParaRPr lang="en-AU" dirty="0" smtClean="0"/>
          </a:p>
          <a:p>
            <a:pPr marL="742950" lvl="1" indent="-285750">
              <a:buFont typeface="Arial" pitchFamily="34" charset="0"/>
              <a:buChar char="•"/>
            </a:pPr>
            <a:r>
              <a:rPr lang="en-AU" dirty="0" smtClean="0"/>
              <a:t>20 </a:t>
            </a:r>
            <a:r>
              <a:rPr lang="en-AU" dirty="0"/>
              <a:t>determinations upheld complaints (at least in part); and </a:t>
            </a:r>
            <a:endParaRPr lang="en-AU" dirty="0" smtClean="0"/>
          </a:p>
          <a:p>
            <a:pPr marL="742950" lvl="1" indent="-285750">
              <a:buFont typeface="Arial" pitchFamily="34" charset="0"/>
              <a:buChar char="•"/>
            </a:pPr>
            <a:r>
              <a:rPr lang="en-AU" dirty="0" smtClean="0"/>
              <a:t>4 </a:t>
            </a:r>
            <a:r>
              <a:rPr lang="en-AU" dirty="0"/>
              <a:t>determinations upheld </a:t>
            </a:r>
            <a:r>
              <a:rPr lang="en-AU" dirty="0" smtClean="0"/>
              <a:t>complaints in </a:t>
            </a:r>
            <a:r>
              <a:rPr lang="en-AU" dirty="0"/>
              <a:t>full</a:t>
            </a:r>
            <a:r>
              <a:rPr lang="en-AU" dirty="0" smtClean="0"/>
              <a:t>.</a:t>
            </a:r>
            <a:endParaRPr lang="en-US" dirty="0"/>
          </a:p>
        </p:txBody>
      </p:sp>
    </p:spTree>
    <p:extLst>
      <p:ext uri="{BB962C8B-B14F-4D97-AF65-F5344CB8AC3E}">
        <p14:creationId xmlns:p14="http://schemas.microsoft.com/office/powerpoint/2010/main" val="35929558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81778" y="235944"/>
            <a:ext cx="4164004" cy="3216709"/>
            <a:chOff x="72592" y="1433629"/>
            <a:chExt cx="5148791" cy="3741304"/>
          </a:xfrm>
        </p:grpSpPr>
        <p:pic>
          <p:nvPicPr>
            <p:cNvPr id="8" name="Picture 2" descr="J:\PHAIWA\McCusker\Advertising Review Board\Complaints\March 2012\Eristoff Bus Shelter - SA\Eristoff bus shelter South Australia - cropped and zoo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04" y="1433629"/>
              <a:ext cx="5044366" cy="28309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592" y="4264578"/>
              <a:ext cx="5148791" cy="910355"/>
            </a:xfrm>
            <a:prstGeom prst="rect">
              <a:avLst/>
            </a:prstGeom>
            <a:noFill/>
          </p:spPr>
          <p:txBody>
            <a:bodyPr wrap="square" rtlCol="0">
              <a:spAutoFit/>
            </a:bodyPr>
            <a:lstStyle/>
            <a:p>
              <a:pPr algn="ctr"/>
              <a:r>
                <a:rPr lang="en-AU" sz="2000" b="1" dirty="0" smtClean="0"/>
                <a:t>Alcohol ad on a bus stop next to a children’s playground – </a:t>
              </a:r>
              <a:r>
                <a:rPr lang="en-AU" sz="2000" b="1" dirty="0" smtClean="0">
                  <a:solidFill>
                    <a:srgbClr val="FF0000"/>
                  </a:solidFill>
                </a:rPr>
                <a:t>REMOVED</a:t>
              </a:r>
              <a:endParaRPr lang="en-US" sz="2000" b="1" dirty="0">
                <a:solidFill>
                  <a:srgbClr val="FF0000"/>
                </a:solidFill>
              </a:endParaRPr>
            </a:p>
          </p:txBody>
        </p:sp>
      </p:grpSp>
      <p:cxnSp>
        <p:nvCxnSpPr>
          <p:cNvPr id="10" name="Straight Connector 9"/>
          <p:cNvCxnSpPr/>
          <p:nvPr/>
        </p:nvCxnSpPr>
        <p:spPr>
          <a:xfrm>
            <a:off x="179512" y="235946"/>
            <a:ext cx="0" cy="6433415"/>
          </a:xfrm>
          <a:prstGeom prst="line">
            <a:avLst/>
          </a:prstGeom>
          <a:ln w="111125">
            <a:solidFill>
              <a:srgbClr val="4C5D9A"/>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US" dirty="0"/>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699607"/>
            <a:ext cx="416400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70524" y="5961475"/>
            <a:ext cx="3500976" cy="707886"/>
          </a:xfrm>
          <a:prstGeom prst="rect">
            <a:avLst/>
          </a:prstGeom>
          <a:noFill/>
        </p:spPr>
        <p:txBody>
          <a:bodyPr wrap="square" rtlCol="0">
            <a:spAutoFit/>
          </a:bodyPr>
          <a:lstStyle/>
          <a:p>
            <a:pPr algn="ctr"/>
            <a:r>
              <a:rPr lang="en-AU" sz="2000" b="1" dirty="0" smtClean="0"/>
              <a:t>Beer ad before a children’s film </a:t>
            </a:r>
            <a:r>
              <a:rPr lang="en-AU" sz="2000" b="1" dirty="0" smtClean="0">
                <a:solidFill>
                  <a:schemeClr val="bg1"/>
                </a:solidFill>
              </a:rPr>
              <a:t>-</a:t>
            </a:r>
            <a:r>
              <a:rPr lang="en-AU" sz="2000" b="1" dirty="0" smtClean="0">
                <a:solidFill>
                  <a:srgbClr val="FF0000"/>
                </a:solidFill>
              </a:rPr>
              <a:t>REMOVED</a:t>
            </a:r>
            <a:endParaRPr lang="en-US" sz="2000" b="1" dirty="0">
              <a:solidFill>
                <a:srgbClr val="FF0000"/>
              </a:solidFill>
            </a:endParaRPr>
          </a:p>
        </p:txBody>
      </p:sp>
      <p:pic>
        <p:nvPicPr>
          <p:cNvPr id="15" name="Picture 8"/>
          <p:cNvPicPr>
            <a:picLocks noChangeAspect="1" noChangeArrowheads="1"/>
          </p:cNvPicPr>
          <p:nvPr/>
        </p:nvPicPr>
        <p:blipFill>
          <a:blip r:embed="rId5">
            <a:extLst>
              <a:ext uri="{28A0092B-C50C-407E-A947-70E740481C1C}">
                <a14:useLocalDpi xmlns:a14="http://schemas.microsoft.com/office/drawing/2010/main" val="0"/>
              </a:ext>
            </a:extLst>
          </a:blip>
          <a:srcRect l="17041" t="24127" r="39764" b="19830"/>
          <a:stretch>
            <a:fillRect/>
          </a:stretch>
        </p:blipFill>
        <p:spPr bwMode="auto">
          <a:xfrm>
            <a:off x="5436096" y="1700808"/>
            <a:ext cx="3493784" cy="2833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6" name="TextBox 15"/>
          <p:cNvSpPr txBox="1"/>
          <p:nvPr/>
        </p:nvSpPr>
        <p:spPr>
          <a:xfrm>
            <a:off x="4632605" y="4653136"/>
            <a:ext cx="5152620" cy="707886"/>
          </a:xfrm>
          <a:prstGeom prst="rect">
            <a:avLst/>
          </a:prstGeom>
          <a:noFill/>
        </p:spPr>
        <p:txBody>
          <a:bodyPr wrap="square" rtlCol="0">
            <a:spAutoFit/>
          </a:bodyPr>
          <a:lstStyle/>
          <a:p>
            <a:pPr algn="ctr"/>
            <a:r>
              <a:rPr lang="en-AU" sz="2000" b="1" dirty="0" smtClean="0"/>
              <a:t>Thirsty Camel SA Facebook content</a:t>
            </a:r>
            <a:r>
              <a:rPr lang="en-AU" sz="2000" b="1" dirty="0" smtClean="0">
                <a:solidFill>
                  <a:schemeClr val="bg1"/>
                </a:solidFill>
              </a:rPr>
              <a:t>-</a:t>
            </a:r>
          </a:p>
          <a:p>
            <a:pPr algn="ctr"/>
            <a:r>
              <a:rPr lang="en-AU" sz="2000" b="1" dirty="0" smtClean="0">
                <a:solidFill>
                  <a:srgbClr val="FF0000"/>
                </a:solidFill>
              </a:rPr>
              <a:t>REMOVED</a:t>
            </a:r>
            <a:endParaRPr lang="en-US" sz="2000" b="1" dirty="0">
              <a:solidFill>
                <a:srgbClr val="FF0000"/>
              </a:solidFill>
            </a:endParaRPr>
          </a:p>
        </p:txBody>
      </p:sp>
    </p:spTree>
    <p:extLst>
      <p:ext uri="{BB962C8B-B14F-4D97-AF65-F5344CB8AC3E}">
        <p14:creationId xmlns:p14="http://schemas.microsoft.com/office/powerpoint/2010/main" val="3600244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46" t="15429" r="31309" b="11428"/>
          <a:stretch/>
        </p:blipFill>
        <p:spPr bwMode="auto">
          <a:xfrm>
            <a:off x="-36512" y="188640"/>
            <a:ext cx="3891911" cy="518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48041" y="1772816"/>
            <a:ext cx="3804247" cy="1077218"/>
          </a:xfrm>
          <a:prstGeom prst="rect">
            <a:avLst/>
          </a:prstGeom>
        </p:spPr>
        <p:txBody>
          <a:bodyPr wrap="none">
            <a:spAutoFit/>
          </a:bodyPr>
          <a:lstStyle/>
          <a:p>
            <a:pPr algn="ctr"/>
            <a:r>
              <a:rPr lang="en-AU" sz="3200" b="1" dirty="0" smtClean="0"/>
              <a:t>Jim Beam on Campus</a:t>
            </a:r>
          </a:p>
          <a:p>
            <a:pPr algn="ctr"/>
            <a:r>
              <a:rPr lang="en-AU" sz="3200" b="1" dirty="0" smtClean="0">
                <a:solidFill>
                  <a:srgbClr val="FF0000"/>
                </a:solidFill>
              </a:rPr>
              <a:t>ENDED</a:t>
            </a:r>
            <a:endParaRPr lang="en-US" sz="3200" b="1" dirty="0">
              <a:solidFill>
                <a:srgbClr val="FF0000"/>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319" t="28495" r="20797" b="20052"/>
          <a:stretch/>
        </p:blipFill>
        <p:spPr bwMode="auto">
          <a:xfrm>
            <a:off x="3707904" y="3717033"/>
            <a:ext cx="5369802" cy="288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3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0595" t="48286" r="1905" b="6380"/>
          <a:stretch/>
        </p:blipFill>
        <p:spPr bwMode="auto">
          <a:xfrm>
            <a:off x="5756746" y="3573016"/>
            <a:ext cx="244615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552" t="57326" r="13891" b="31428"/>
          <a:stretch/>
        </p:blipFill>
        <p:spPr bwMode="auto">
          <a:xfrm>
            <a:off x="1331640" y="116632"/>
            <a:ext cx="6751947" cy="65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resources1.news.com.au/images/2012/12/22/1226542/252121-state-of-orig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958513"/>
            <a:ext cx="3294180" cy="1852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34160" t="19995" r="31940" b="37679"/>
          <a:stretch/>
        </p:blipFill>
        <p:spPr bwMode="auto">
          <a:xfrm>
            <a:off x="196280" y="958513"/>
            <a:ext cx="2742629" cy="2138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Content Placeholder 1"/>
          <p:cNvPicPr>
            <a:picLocks noChangeAspect="1"/>
          </p:cNvPicPr>
          <p:nvPr/>
        </p:nvPicPr>
        <p:blipFill rotWithShape="1">
          <a:blip r:embed="rId7" cstate="print">
            <a:extLst>
              <a:ext uri="{28A0092B-C50C-407E-A947-70E740481C1C}">
                <a14:useLocalDpi xmlns:a14="http://schemas.microsoft.com/office/drawing/2010/main" val="0"/>
              </a:ext>
            </a:extLst>
          </a:blip>
          <a:srcRect l="14538" r="14166"/>
          <a:stretch/>
        </p:blipFill>
        <p:spPr>
          <a:xfrm>
            <a:off x="6647944" y="958513"/>
            <a:ext cx="2305761" cy="2156360"/>
          </a:xfrm>
          <a:prstGeom prst="rect">
            <a:avLst/>
          </a:prstGeom>
        </p:spPr>
      </p:pic>
      <p:pic>
        <p:nvPicPr>
          <p:cNvPr id="8" name="Content Placeholder 1"/>
          <p:cNvPicPr>
            <a:picLocks noChangeAspect="1"/>
          </p:cNvPicPr>
          <p:nvPr/>
        </p:nvPicPr>
        <p:blipFill rotWithShape="1">
          <a:blip r:embed="rId8" cstate="print">
            <a:extLst>
              <a:ext uri="{28A0092B-C50C-407E-A947-70E740481C1C}">
                <a14:useLocalDpi xmlns:a14="http://schemas.microsoft.com/office/drawing/2010/main" val="0"/>
              </a:ext>
            </a:extLst>
          </a:blip>
          <a:srcRect t="26827" r="13451" b="15775"/>
          <a:stretch/>
        </p:blipFill>
        <p:spPr>
          <a:xfrm>
            <a:off x="255464" y="3945930"/>
            <a:ext cx="4172520" cy="2075358"/>
          </a:xfrm>
          <a:prstGeom prst="rect">
            <a:avLst/>
          </a:prstGeom>
        </p:spPr>
      </p:pic>
      <p:sp>
        <p:nvSpPr>
          <p:cNvPr id="13" name="Title 1"/>
          <p:cNvSpPr txBox="1">
            <a:spLocks/>
          </p:cNvSpPr>
          <p:nvPr/>
        </p:nvSpPr>
        <p:spPr>
          <a:xfrm>
            <a:off x="1331641" y="2658242"/>
            <a:ext cx="6720142" cy="91477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2400" dirty="0" smtClean="0">
                <a:cs typeface="Arial" pitchFamily="34" charset="0"/>
              </a:rPr>
              <a:t>Alcohol sponsorship </a:t>
            </a:r>
            <a:r>
              <a:rPr lang="en-AU" sz="2400" dirty="0">
                <a:cs typeface="Arial" pitchFamily="34" charset="0"/>
              </a:rPr>
              <a:t>of </a:t>
            </a:r>
            <a:r>
              <a:rPr lang="en-AU" sz="2400" dirty="0" smtClean="0">
                <a:cs typeface="Arial" pitchFamily="34" charset="0"/>
              </a:rPr>
              <a:t>sport</a:t>
            </a:r>
            <a:endParaRPr lang="en-US" sz="2400" dirty="0">
              <a:cs typeface="Arial" pitchFamily="34" charset="0"/>
            </a:endParaRPr>
          </a:p>
        </p:txBody>
      </p:sp>
      <p:sp>
        <p:nvSpPr>
          <p:cNvPr id="14" name="Title 1"/>
          <p:cNvSpPr txBox="1">
            <a:spLocks/>
          </p:cNvSpPr>
          <p:nvPr/>
        </p:nvSpPr>
        <p:spPr>
          <a:xfrm>
            <a:off x="124916" y="6350651"/>
            <a:ext cx="4231060" cy="2467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AU" sz="2000" dirty="0" smtClean="0">
                <a:cs typeface="Arial" pitchFamily="34" charset="0"/>
              </a:rPr>
              <a:t>Corona bus stop advertisement outside a primary school</a:t>
            </a:r>
            <a:endParaRPr lang="en-US" sz="2000" dirty="0">
              <a:cs typeface="Arial" pitchFamily="34" charset="0"/>
            </a:endParaRPr>
          </a:p>
        </p:txBody>
      </p:sp>
      <p:sp>
        <p:nvSpPr>
          <p:cNvPr id="15" name="Title 1"/>
          <p:cNvSpPr txBox="1">
            <a:spLocks/>
          </p:cNvSpPr>
          <p:nvPr/>
        </p:nvSpPr>
        <p:spPr>
          <a:xfrm>
            <a:off x="4995158" y="5733256"/>
            <a:ext cx="3969330" cy="14355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2000" dirty="0" smtClean="0">
                <a:cs typeface="Arial" pitchFamily="34" charset="0"/>
              </a:rPr>
              <a:t>Woolworths and Coles cask wine price promotions</a:t>
            </a:r>
            <a:endParaRPr lang="en-US" sz="2000" dirty="0">
              <a:cs typeface="Arial" pitchFamily="34" charset="0"/>
            </a:endParaRPr>
          </a:p>
        </p:txBody>
      </p:sp>
    </p:spTree>
    <p:extLst>
      <p:ext uri="{BB962C8B-B14F-4D97-AF65-F5344CB8AC3E}">
        <p14:creationId xmlns:p14="http://schemas.microsoft.com/office/powerpoint/2010/main" val="6269505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23239" t="13385" r="23549" b="24458"/>
          <a:stretch>
            <a:fillRect/>
          </a:stretch>
        </p:blipFill>
        <p:spPr bwMode="auto">
          <a:xfrm>
            <a:off x="22895" y="229999"/>
            <a:ext cx="5425213" cy="3960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l="7126" t="47429" r="5060" b="31233"/>
          <a:stretch>
            <a:fillRect/>
          </a:stretch>
        </p:blipFill>
        <p:spPr bwMode="auto">
          <a:xfrm>
            <a:off x="2588232" y="5628105"/>
            <a:ext cx="6555768" cy="995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946" t="44768" r="36946" b="10778"/>
          <a:stretch/>
        </p:blipFill>
        <p:spPr bwMode="auto">
          <a:xfrm>
            <a:off x="311832" y="4190439"/>
            <a:ext cx="2311499" cy="245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1548"/>
          <a:stretch/>
        </p:blipFill>
        <p:spPr>
          <a:xfrm>
            <a:off x="5580112" y="476672"/>
            <a:ext cx="3340467" cy="4809703"/>
          </a:xfrm>
          <a:prstGeom prst="rect">
            <a:avLst/>
          </a:prstGeom>
        </p:spPr>
      </p:pic>
    </p:spTree>
    <p:extLst>
      <p:ext uri="{BB962C8B-B14F-4D97-AF65-F5344CB8AC3E}">
        <p14:creationId xmlns:p14="http://schemas.microsoft.com/office/powerpoint/2010/main" val="2318937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B Cricket Australia.jpg"/>
          <p:cNvPicPr>
            <a:picLocks noChangeAspect="1"/>
          </p:cNvPicPr>
          <p:nvPr/>
        </p:nvPicPr>
        <p:blipFill>
          <a:blip r:embed="rId3" cstate="print"/>
          <a:srcRect l="9262" r="3739"/>
          <a:stretch>
            <a:fillRect/>
          </a:stretch>
        </p:blipFill>
        <p:spPr>
          <a:xfrm>
            <a:off x="4716016" y="84399"/>
            <a:ext cx="4119712" cy="269652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2372" t="15585" r="5930" b="15498"/>
          <a:stretch/>
        </p:blipFill>
        <p:spPr>
          <a:xfrm>
            <a:off x="6189041" y="2348881"/>
            <a:ext cx="2764617" cy="436634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35106"/>
          <a:stretch/>
        </p:blipFill>
        <p:spPr>
          <a:xfrm>
            <a:off x="107504" y="3068960"/>
            <a:ext cx="3731325" cy="3216610"/>
          </a:xfrm>
          <a:prstGeom prst="rect">
            <a:avLst/>
          </a:prstGeom>
        </p:spPr>
      </p:pic>
      <p:pic>
        <p:nvPicPr>
          <p:cNvPr id="1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6318" t="18393" r="26672" b="42164"/>
          <a:stretch/>
        </p:blipFill>
        <p:spPr bwMode="auto">
          <a:xfrm>
            <a:off x="395536" y="356485"/>
            <a:ext cx="4104456" cy="215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Skinnygirl cocktails bottles.jpg"/>
          <p:cNvPicPr>
            <a:picLocks noChangeAspect="1"/>
          </p:cNvPicPr>
          <p:nvPr/>
        </p:nvPicPr>
        <p:blipFill>
          <a:blip r:embed="rId7" cstate="print"/>
          <a:stretch>
            <a:fillRect/>
          </a:stretch>
        </p:blipFill>
        <p:spPr>
          <a:xfrm>
            <a:off x="3941874" y="3284983"/>
            <a:ext cx="2150047" cy="2808313"/>
          </a:xfrm>
          <a:prstGeom prst="rect">
            <a:avLst/>
          </a:prstGeom>
        </p:spPr>
      </p:pic>
    </p:spTree>
    <p:extLst>
      <p:ext uri="{BB962C8B-B14F-4D97-AF65-F5344CB8AC3E}">
        <p14:creationId xmlns:p14="http://schemas.microsoft.com/office/powerpoint/2010/main" val="1785153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99" t="6508" r="3809" b="3448"/>
          <a:stretch/>
        </p:blipFill>
        <p:spPr>
          <a:xfrm>
            <a:off x="2123728" y="269882"/>
            <a:ext cx="5040560" cy="6445306"/>
          </a:xfrm>
        </p:spPr>
      </p:pic>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834228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Advantages of the AARB</a:t>
            </a:r>
            <a:endParaRPr lang="en-AU" dirty="0"/>
          </a:p>
        </p:txBody>
      </p:sp>
      <p:sp>
        <p:nvSpPr>
          <p:cNvPr id="3" name="Content Placeholder 2"/>
          <p:cNvSpPr>
            <a:spLocks noGrp="1"/>
          </p:cNvSpPr>
          <p:nvPr>
            <p:ph idx="1"/>
          </p:nvPr>
        </p:nvSpPr>
        <p:spPr/>
        <p:txBody>
          <a:bodyPr>
            <a:normAutofit/>
          </a:bodyPr>
          <a:lstStyle/>
          <a:p>
            <a:r>
              <a:rPr lang="en-AU" dirty="0" smtClean="0"/>
              <a:t>Independent of alcohol and ad industries.</a:t>
            </a:r>
          </a:p>
          <a:p>
            <a:r>
              <a:rPr lang="en-AU" dirty="0" smtClean="0"/>
              <a:t>Covers all forms of advertising (and marketing, promotion etc) in Australia.</a:t>
            </a:r>
          </a:p>
          <a:p>
            <a:r>
              <a:rPr lang="en-AU" dirty="0" smtClean="0"/>
              <a:t>Strong Code provisions – including placement.</a:t>
            </a:r>
          </a:p>
          <a:p>
            <a:r>
              <a:rPr lang="en-AU" dirty="0" smtClean="0"/>
              <a:t>Simple to lodge complaints.</a:t>
            </a:r>
          </a:p>
          <a:p>
            <a:r>
              <a:rPr lang="en-AU" dirty="0" smtClean="0"/>
              <a:t>Proactive advertising monitoring role.</a:t>
            </a:r>
          </a:p>
          <a:p>
            <a:r>
              <a:rPr lang="en-AU" dirty="0" smtClean="0"/>
              <a:t>Publicly names and shames irresponsible advertisers.</a:t>
            </a:r>
          </a:p>
          <a:p>
            <a:endParaRPr lang="en-AU" dirty="0" smtClean="0"/>
          </a:p>
          <a:p>
            <a:endParaRPr lang="en-AU" dirty="0" smtClean="0"/>
          </a:p>
          <a:p>
            <a:endParaRPr lang="en-AU" dirty="0"/>
          </a:p>
        </p:txBody>
      </p:sp>
      <p:grpSp>
        <p:nvGrpSpPr>
          <p:cNvPr id="4" name="Group 7"/>
          <p:cNvGrpSpPr/>
          <p:nvPr/>
        </p:nvGrpSpPr>
        <p:grpSpPr>
          <a:xfrm>
            <a:off x="-108520" y="5445224"/>
            <a:ext cx="9577064" cy="1412776"/>
            <a:chOff x="-108520" y="5445224"/>
            <a:chExt cx="9577064" cy="141277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203241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International context</a:t>
            </a:r>
            <a:endParaRPr lang="en-US" dirty="0"/>
          </a:p>
        </p:txBody>
      </p:sp>
      <p:sp>
        <p:nvSpPr>
          <p:cNvPr id="3" name="Content Placeholder 2"/>
          <p:cNvSpPr>
            <a:spLocks noGrp="1"/>
          </p:cNvSpPr>
          <p:nvPr>
            <p:ph idx="1"/>
          </p:nvPr>
        </p:nvSpPr>
        <p:spPr>
          <a:xfrm>
            <a:off x="323528" y="1456184"/>
            <a:ext cx="8507288" cy="5069160"/>
          </a:xfrm>
        </p:spPr>
        <p:txBody>
          <a:bodyPr>
            <a:normAutofit/>
          </a:bodyPr>
          <a:lstStyle/>
          <a:p>
            <a:r>
              <a:rPr lang="en-AU" dirty="0" smtClean="0"/>
              <a:t>Countries with complete or partial bans: Turkey, Norway, Iceland, Faroe Islands, France, and Sweden</a:t>
            </a:r>
          </a:p>
          <a:p>
            <a:pPr marL="0" indent="0">
              <a:buNone/>
            </a:pPr>
            <a:endParaRPr lang="en-AU" dirty="0" smtClean="0"/>
          </a:p>
          <a:p>
            <a:r>
              <a:rPr lang="en-AU" dirty="0" smtClean="0"/>
              <a:t>France – </a:t>
            </a:r>
            <a:r>
              <a:rPr lang="en-AU" dirty="0" err="1" smtClean="0"/>
              <a:t>Loi</a:t>
            </a:r>
            <a:r>
              <a:rPr lang="en-AU" dirty="0" smtClean="0"/>
              <a:t> </a:t>
            </a:r>
            <a:r>
              <a:rPr lang="en-AU" dirty="0" err="1" smtClean="0"/>
              <a:t>Evin</a:t>
            </a:r>
            <a:endParaRPr lang="en-AU" dirty="0" smtClean="0"/>
          </a:p>
          <a:p>
            <a:pPr marL="0" indent="0">
              <a:buNone/>
            </a:pPr>
            <a:endParaRPr lang="en-AU" dirty="0" smtClean="0"/>
          </a:p>
          <a:p>
            <a:r>
              <a:rPr lang="en-AU" dirty="0" smtClean="0"/>
              <a:t>Recent activity in Finland and Lithuania</a:t>
            </a:r>
          </a:p>
        </p:txBody>
      </p:sp>
      <p:grpSp>
        <p:nvGrpSpPr>
          <p:cNvPr id="4" name="Group 7"/>
          <p:cNvGrpSpPr/>
          <p:nvPr/>
        </p:nvGrpSpPr>
        <p:grpSpPr>
          <a:xfrm>
            <a:off x="-108520" y="5445224"/>
            <a:ext cx="9577064" cy="1412776"/>
            <a:chOff x="-108520" y="5445224"/>
            <a:chExt cx="9577064" cy="141277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3931207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needs to be done</a:t>
            </a:r>
            <a:endParaRPr lang="en-US" dirty="0"/>
          </a:p>
        </p:txBody>
      </p:sp>
      <p:sp>
        <p:nvSpPr>
          <p:cNvPr id="3" name="Content Placeholder 2"/>
          <p:cNvSpPr>
            <a:spLocks noGrp="1"/>
          </p:cNvSpPr>
          <p:nvPr>
            <p:ph idx="1"/>
          </p:nvPr>
        </p:nvSpPr>
        <p:spPr>
          <a:xfrm>
            <a:off x="467544" y="1340768"/>
            <a:ext cx="8229600" cy="4781128"/>
          </a:xfrm>
        </p:spPr>
        <p:txBody>
          <a:bodyPr anchor="ctr">
            <a:normAutofit/>
          </a:bodyPr>
          <a:lstStyle/>
          <a:p>
            <a:pPr marL="0" indent="0">
              <a:buNone/>
            </a:pPr>
            <a:r>
              <a:rPr lang="en-AU" dirty="0" smtClean="0"/>
              <a:t>1. Close the </a:t>
            </a:r>
            <a:r>
              <a:rPr lang="en-AU" dirty="0"/>
              <a:t>loophole that allows alcohol advertising during live sporting </a:t>
            </a:r>
            <a:r>
              <a:rPr lang="en-AU" dirty="0" smtClean="0"/>
              <a:t>broadcasts before </a:t>
            </a:r>
            <a:r>
              <a:rPr lang="en-AU" dirty="0"/>
              <a:t>8.30pm on commercial free‐to‐air television</a:t>
            </a:r>
            <a:r>
              <a:rPr lang="en-AU" dirty="0" smtClean="0"/>
              <a:t>.</a:t>
            </a:r>
          </a:p>
          <a:p>
            <a:pPr marL="0" indent="0">
              <a:buNone/>
            </a:pPr>
            <a:endParaRPr lang="en-AU" dirty="0" smtClean="0"/>
          </a:p>
        </p:txBody>
      </p:sp>
      <p:grpSp>
        <p:nvGrpSpPr>
          <p:cNvPr id="4" name="Group 7"/>
          <p:cNvGrpSpPr/>
          <p:nvPr/>
        </p:nvGrpSpPr>
        <p:grpSpPr>
          <a:xfrm>
            <a:off x="-108520" y="5445224"/>
            <a:ext cx="9577064" cy="1412776"/>
            <a:chOff x="-108520" y="5445224"/>
            <a:chExt cx="9577064" cy="1412776"/>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476224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65212" y="1124744"/>
            <a:ext cx="8229600" cy="4133056"/>
          </a:xfrm>
        </p:spPr>
        <p:txBody>
          <a:bodyPr anchor="ctr"/>
          <a:lstStyle/>
          <a:p>
            <a:pPr marL="0" indent="0">
              <a:buNone/>
            </a:pPr>
            <a:r>
              <a:rPr lang="en-AU" dirty="0" smtClean="0"/>
              <a:t>2. Replace the current system of industry self‐regulation with a legislative framework for regulating alcohol advertising, overseen by an independent body, with mandatory controls which cover all types of marketing activities, flexible enough to adapt and respond to changing environments, and include penalties for non‐compliance</a:t>
            </a:r>
            <a:endParaRPr lang="en-US" dirty="0"/>
          </a:p>
        </p:txBody>
      </p:sp>
      <p:grpSp>
        <p:nvGrpSpPr>
          <p:cNvPr id="4" name="Group 7"/>
          <p:cNvGrpSpPr/>
          <p:nvPr/>
        </p:nvGrpSpPr>
        <p:grpSpPr>
          <a:xfrm>
            <a:off x="-108520" y="5445224"/>
            <a:ext cx="9577064" cy="1412776"/>
            <a:chOff x="-108520" y="5445224"/>
            <a:chExt cx="9577064" cy="1412776"/>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2182480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ctr"/>
          <a:lstStyle/>
          <a:p>
            <a:pPr marL="0" indent="0">
              <a:buNone/>
            </a:pPr>
            <a:r>
              <a:rPr lang="en-AU" dirty="0" smtClean="0"/>
              <a:t>3. Phase out alcohol sponsorship of sporting and cultural events that expose young people to </a:t>
            </a:r>
            <a:r>
              <a:rPr lang="en-US" dirty="0" smtClean="0"/>
              <a:t>alcohol promotions.</a:t>
            </a:r>
          </a:p>
          <a:p>
            <a:endParaRPr lang="en-US" dirty="0"/>
          </a:p>
        </p:txBody>
      </p:sp>
      <p:grpSp>
        <p:nvGrpSpPr>
          <p:cNvPr id="4" name="Group 7"/>
          <p:cNvGrpSpPr/>
          <p:nvPr/>
        </p:nvGrpSpPr>
        <p:grpSpPr>
          <a:xfrm>
            <a:off x="-108520" y="5445224"/>
            <a:ext cx="9577064" cy="1412776"/>
            <a:chOff x="-108520" y="5445224"/>
            <a:chExt cx="9577064" cy="1412776"/>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3676778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alcohol advertising on young people</a:t>
            </a:r>
            <a:endParaRPr lang="en-US" dirty="0"/>
          </a:p>
        </p:txBody>
      </p:sp>
      <p:sp>
        <p:nvSpPr>
          <p:cNvPr id="6" name="Content Placeholder 5"/>
          <p:cNvSpPr>
            <a:spLocks noGrp="1"/>
          </p:cNvSpPr>
          <p:nvPr>
            <p:ph idx="1"/>
          </p:nvPr>
        </p:nvSpPr>
        <p:spPr/>
        <p:txBody>
          <a:bodyPr>
            <a:normAutofit/>
          </a:bodyPr>
          <a:lstStyle/>
          <a:p>
            <a:r>
              <a:rPr lang="en-AU" dirty="0" smtClean="0"/>
              <a:t>Young people are routinely exposed to messages endorsing the use of alcohol products.</a:t>
            </a:r>
          </a:p>
          <a:p>
            <a:r>
              <a:rPr lang="en-AU" dirty="0" smtClean="0"/>
              <a:t>Exposure to alcohol promotion contributes to young people’s attitudes to drinking, drinking initiation and drinking at harmful levels.</a:t>
            </a:r>
          </a:p>
          <a:p>
            <a:r>
              <a:rPr lang="en-AU" dirty="0" smtClean="0"/>
              <a:t>Alcohol advertising contributes to the normalisation of alcohol.</a:t>
            </a:r>
          </a:p>
        </p:txBody>
      </p:sp>
      <p:grpSp>
        <p:nvGrpSpPr>
          <p:cNvPr id="3" name="Group 7"/>
          <p:cNvGrpSpPr/>
          <p:nvPr/>
        </p:nvGrpSpPr>
        <p:grpSpPr>
          <a:xfrm>
            <a:off x="-108520" y="5445224"/>
            <a:ext cx="9577064" cy="1412776"/>
            <a:chOff x="-108520" y="5445224"/>
            <a:chExt cx="9577064" cy="1412776"/>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2080673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404664"/>
            <a:ext cx="8229600" cy="5721499"/>
          </a:xfrm>
        </p:spPr>
        <p:txBody>
          <a:bodyPr>
            <a:normAutofit/>
          </a:bodyPr>
          <a:lstStyle/>
          <a:p>
            <a:pPr marL="0" indent="0">
              <a:buNone/>
            </a:pPr>
            <a:endParaRPr lang="en-AU" sz="3600" dirty="0" smtClean="0"/>
          </a:p>
          <a:p>
            <a:pPr marL="0" indent="0">
              <a:buNone/>
            </a:pPr>
            <a:r>
              <a:rPr lang="en-AU" sz="3600" dirty="0" smtClean="0"/>
              <a:t>“We don’t fundamentally believe that through our advertising encourages excessive consumption of alcohol.”</a:t>
            </a:r>
            <a:endParaRPr lang="en-AU" sz="1400" dirty="0" smtClean="0"/>
          </a:p>
          <a:p>
            <a:pPr marL="0" indent="0">
              <a:buNone/>
            </a:pPr>
            <a:endParaRPr lang="en-AU" dirty="0" smtClean="0"/>
          </a:p>
          <a:p>
            <a:pPr marL="0" indent="0">
              <a:buNone/>
            </a:pPr>
            <a:r>
              <a:rPr lang="en-AU" dirty="0" smtClean="0"/>
              <a:t>Jeremy Griffith, CUB, Corporate Relations Director</a:t>
            </a:r>
          </a:p>
          <a:p>
            <a:pPr marL="0" indent="0">
              <a:buNone/>
            </a:pPr>
            <a:r>
              <a:rPr lang="en-AU" dirty="0" smtClean="0"/>
              <a:t>4 July 2012 (Triple J Hack)</a:t>
            </a:r>
          </a:p>
        </p:txBody>
      </p:sp>
      <p:grpSp>
        <p:nvGrpSpPr>
          <p:cNvPr id="2" name="Group 7"/>
          <p:cNvGrpSpPr/>
          <p:nvPr/>
        </p:nvGrpSpPr>
        <p:grpSpPr>
          <a:xfrm>
            <a:off x="-108520" y="5445224"/>
            <a:ext cx="9577064" cy="1412776"/>
            <a:chOff x="-108520" y="5445224"/>
            <a:chExt cx="9577064" cy="1412776"/>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3608929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pPr marL="0" indent="0">
              <a:buNone/>
            </a:pPr>
            <a:r>
              <a:rPr lang="en-AU" sz="4000" b="1" dirty="0" smtClean="0"/>
              <a:t>“</a:t>
            </a:r>
            <a:r>
              <a:rPr lang="en-AU" sz="4000" b="1" dirty="0"/>
              <a:t>They’ll Drink Bucket Loads of the Stuff” </a:t>
            </a:r>
            <a:endParaRPr lang="en-AU" sz="4000" dirty="0"/>
          </a:p>
          <a:p>
            <a:pPr marL="0" indent="0">
              <a:buNone/>
            </a:pPr>
            <a:endParaRPr lang="en-AU" dirty="0" smtClean="0"/>
          </a:p>
          <a:p>
            <a:pPr marL="0" indent="0">
              <a:buNone/>
            </a:pPr>
            <a:r>
              <a:rPr lang="en-AU" sz="2400" dirty="0" smtClean="0"/>
              <a:t>An </a:t>
            </a:r>
            <a:r>
              <a:rPr lang="en-AU" sz="2400" dirty="0"/>
              <a:t>Analysis of Internal Alcohol Industry Advertising Documents </a:t>
            </a:r>
            <a:r>
              <a:rPr lang="en-AU" sz="2400" dirty="0" smtClean="0"/>
              <a:t>for the House of Commons Health Select Committee, 2009</a:t>
            </a:r>
            <a:endParaRPr lang="en-US" sz="2400" dirty="0"/>
          </a:p>
        </p:txBody>
      </p:sp>
    </p:spTree>
    <p:extLst>
      <p:ext uri="{BB962C8B-B14F-4D97-AF65-F5344CB8AC3E}">
        <p14:creationId xmlns:p14="http://schemas.microsoft.com/office/powerpoint/2010/main" val="242378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404664"/>
            <a:ext cx="8229600" cy="5721499"/>
          </a:xfrm>
        </p:spPr>
        <p:txBody>
          <a:bodyPr>
            <a:normAutofit/>
          </a:bodyPr>
          <a:lstStyle/>
          <a:p>
            <a:pPr marL="0" indent="0">
              <a:buNone/>
            </a:pPr>
            <a:endParaRPr lang="en-AU" sz="3600" dirty="0" smtClean="0"/>
          </a:p>
          <a:p>
            <a:pPr marL="0" indent="0">
              <a:buNone/>
            </a:pPr>
            <a:r>
              <a:rPr lang="en-AU" sz="3600" dirty="0" smtClean="0"/>
              <a:t>"We understand beer has been declining for a couple of years now, as is alcohol with its per capita consumption. I think the first thing is we need to find ways to work harder to make people drink more and drink at higher value...”</a:t>
            </a:r>
          </a:p>
          <a:p>
            <a:pPr marL="0" indent="0">
              <a:buNone/>
            </a:pPr>
            <a:endParaRPr lang="en-AU" sz="1400" dirty="0" smtClean="0"/>
          </a:p>
          <a:p>
            <a:pPr marL="0" indent="0">
              <a:buNone/>
            </a:pPr>
            <a:r>
              <a:rPr lang="en-AU" dirty="0" smtClean="0"/>
              <a:t>Peter </a:t>
            </a:r>
            <a:r>
              <a:rPr lang="en-AU" dirty="0" err="1" smtClean="0"/>
              <a:t>Filipovic</a:t>
            </a:r>
            <a:r>
              <a:rPr lang="en-AU" dirty="0" smtClean="0"/>
              <a:t>, CUB, Sales Director</a:t>
            </a:r>
          </a:p>
          <a:p>
            <a:pPr marL="0" indent="0">
              <a:buNone/>
            </a:pPr>
            <a:r>
              <a:rPr lang="en-AU" dirty="0" smtClean="0"/>
              <a:t>The Shout, September 2012</a:t>
            </a:r>
          </a:p>
        </p:txBody>
      </p:sp>
      <p:grpSp>
        <p:nvGrpSpPr>
          <p:cNvPr id="3" name="Group 7"/>
          <p:cNvGrpSpPr/>
          <p:nvPr/>
        </p:nvGrpSpPr>
        <p:grpSpPr>
          <a:xfrm>
            <a:off x="-108520" y="5445224"/>
            <a:ext cx="9577064" cy="1412776"/>
            <a:chOff x="-108520" y="5445224"/>
            <a:chExt cx="9577064" cy="1412776"/>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3669124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600200"/>
            <a:ext cx="8229600" cy="4525963"/>
          </a:xfrm>
        </p:spPr>
        <p:txBody>
          <a:bodyPr>
            <a:normAutofit/>
          </a:bodyPr>
          <a:lstStyle/>
          <a:p>
            <a:endParaRPr lang="en-AU" dirty="0" smtClean="0"/>
          </a:p>
          <a:p>
            <a:endParaRPr lang="en-AU" dirty="0" smtClean="0"/>
          </a:p>
          <a:p>
            <a:endParaRPr lang="en-AU"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rved Up Arrow 6"/>
          <p:cNvSpPr/>
          <p:nvPr/>
        </p:nvSpPr>
        <p:spPr>
          <a:xfrm rot="19323628">
            <a:off x="2739281" y="4342510"/>
            <a:ext cx="1963069" cy="11546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TextBox 7"/>
          <p:cNvSpPr txBox="1"/>
          <p:nvPr/>
        </p:nvSpPr>
        <p:spPr>
          <a:xfrm>
            <a:off x="4644008" y="5877272"/>
            <a:ext cx="4248472" cy="369332"/>
          </a:xfrm>
          <a:prstGeom prst="rect">
            <a:avLst/>
          </a:prstGeom>
          <a:noFill/>
        </p:spPr>
        <p:txBody>
          <a:bodyPr wrap="square" rtlCol="0">
            <a:spAutoFit/>
          </a:bodyPr>
          <a:lstStyle/>
          <a:p>
            <a:r>
              <a:rPr lang="en-AU" dirty="0" smtClean="0"/>
              <a:t>The ABAC Scheme Annual Report 2013, p3.</a:t>
            </a:r>
            <a:endParaRPr lang="en-AU" dirty="0"/>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961" t="14494" r="36746" b="24049"/>
          <a:stretch/>
        </p:blipFill>
        <p:spPr bwMode="auto">
          <a:xfrm>
            <a:off x="110690" y="2778893"/>
            <a:ext cx="2478867" cy="34886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563" t="27122" r="13669" b="18777"/>
          <a:stretch/>
        </p:blipFill>
        <p:spPr bwMode="auto">
          <a:xfrm>
            <a:off x="2744399" y="1053089"/>
            <a:ext cx="6292097" cy="28079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280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404664"/>
            <a:ext cx="8229600" cy="5721499"/>
          </a:xfrm>
        </p:spPr>
        <p:txBody>
          <a:bodyPr>
            <a:normAutofit lnSpcReduction="10000"/>
          </a:bodyPr>
          <a:lstStyle/>
          <a:p>
            <a:pPr marL="0" indent="0">
              <a:buNone/>
            </a:pPr>
            <a:endParaRPr lang="en-AU" sz="3600" dirty="0" smtClean="0"/>
          </a:p>
          <a:p>
            <a:pPr marL="0" lvl="0" indent="0">
              <a:buNone/>
            </a:pPr>
            <a:r>
              <a:rPr lang="en-AU" sz="3600" dirty="0" smtClean="0"/>
              <a:t>“If there is one weakness of the ABAC scheme, it is that by necessity it is a complex system and hence not at all easy to understand at first glance. This complexity is unavoidable because what it is regulating is complex.”</a:t>
            </a:r>
          </a:p>
          <a:p>
            <a:pPr marL="0" indent="0">
              <a:buNone/>
            </a:pPr>
            <a:endParaRPr lang="en-AU" sz="1400" dirty="0" smtClean="0"/>
          </a:p>
          <a:p>
            <a:pPr marL="0" indent="0">
              <a:buNone/>
            </a:pPr>
            <a:r>
              <a:rPr lang="en-AU" dirty="0" smtClean="0"/>
              <a:t>Gordon Broderick, Executive Director, DSICA (and ABAC Chair 2011)</a:t>
            </a:r>
          </a:p>
          <a:p>
            <a:pPr marL="0" indent="0">
              <a:buNone/>
            </a:pPr>
            <a:r>
              <a:rPr lang="en-AU" dirty="0" smtClean="0"/>
              <a:t>National Liquor News, April 2012</a:t>
            </a:r>
          </a:p>
        </p:txBody>
      </p:sp>
      <p:grpSp>
        <p:nvGrpSpPr>
          <p:cNvPr id="2" name="Group 7"/>
          <p:cNvGrpSpPr/>
          <p:nvPr/>
        </p:nvGrpSpPr>
        <p:grpSpPr>
          <a:xfrm>
            <a:off x="-108520" y="5445224"/>
            <a:ext cx="9577064" cy="1412776"/>
            <a:chOff x="-108520" y="5445224"/>
            <a:chExt cx="9577064" cy="1412776"/>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411327"/>
              <a:ext cx="9577064" cy="4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rcRect b="13015"/>
            <a:stretch>
              <a:fillRect/>
            </a:stretch>
          </p:blipFill>
          <p:spPr>
            <a:xfrm>
              <a:off x="6588224" y="5445224"/>
              <a:ext cx="2428812" cy="1080120"/>
            </a:xfrm>
            <a:prstGeom prst="rect">
              <a:avLst/>
            </a:prstGeom>
          </p:spPr>
        </p:pic>
      </p:grpSp>
    </p:spTree>
    <p:extLst>
      <p:ext uri="{BB962C8B-B14F-4D97-AF65-F5344CB8AC3E}">
        <p14:creationId xmlns:p14="http://schemas.microsoft.com/office/powerpoint/2010/main" val="2372623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1116</Words>
  <Application>Microsoft Office PowerPoint</Application>
  <PresentationFormat>On-screen Show (4:3)</PresentationFormat>
  <Paragraphs>149</Paragraphs>
  <Slides>35</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Deficiencies of alcohol advertising  self-regulation and a new approach</vt:lpstr>
      <vt:lpstr>PowerPoint Presentation</vt:lpstr>
      <vt:lpstr>PowerPoint Presentation</vt:lpstr>
      <vt:lpstr>Impact of alcohol advertising on young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Official Beers of Australian Sport include</vt:lpstr>
      <vt:lpstr>Official Wines of Australian Sport include</vt:lpstr>
      <vt:lpstr>Official Spirits of Australian Sport include</vt:lpstr>
      <vt:lpstr>PowerPoint Presentation</vt:lpstr>
      <vt:lpstr>PowerPoint Presentation</vt:lpstr>
      <vt:lpstr>PowerPoint Presentation</vt:lpstr>
      <vt:lpstr>PowerPoint Presentation</vt:lpstr>
      <vt:lpstr>The Failure of Self-regulation</vt:lpstr>
      <vt:lpstr>PowerPoint Presentation</vt:lpstr>
      <vt:lpstr>PowerPoint Presentation</vt:lpstr>
      <vt:lpstr>PowerPoint Presentation</vt:lpstr>
      <vt:lpstr>PowerPoint Presentation</vt:lpstr>
      <vt:lpstr>PowerPoint Presentation</vt:lpstr>
      <vt:lpstr>AARB and ABAC comparison</vt:lpstr>
      <vt:lpstr>PowerPoint Presentation</vt:lpstr>
      <vt:lpstr>PowerPoint Presentation</vt:lpstr>
      <vt:lpstr>PowerPoint Presentation</vt:lpstr>
      <vt:lpstr>PowerPoint Presentation</vt:lpstr>
      <vt:lpstr>PowerPoint Presentation</vt:lpstr>
      <vt:lpstr>Advantages of the AARB</vt:lpstr>
      <vt:lpstr>International context</vt:lpstr>
      <vt:lpstr>What needs to be done</vt:lpstr>
      <vt:lpstr>PowerPoint Presentation</vt:lpstr>
      <vt:lpstr>PowerPoint Presentation</vt:lpstr>
    </vt:vector>
  </TitlesOfParts>
  <Company>Curtin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Pierce</dc:creator>
  <cp:lastModifiedBy>One Vision</cp:lastModifiedBy>
  <cp:revision>24</cp:revision>
  <cp:lastPrinted>2014-10-26T06:50:17Z</cp:lastPrinted>
  <dcterms:created xsi:type="dcterms:W3CDTF">2014-10-21T07:05:13Z</dcterms:created>
  <dcterms:modified xsi:type="dcterms:W3CDTF">2014-10-28T02:07:25Z</dcterms:modified>
</cp:coreProperties>
</file>