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64" r:id="rId2"/>
    <p:sldMasterId id="2147483667" r:id="rId3"/>
    <p:sldMasterId id="2147483693" r:id="rId4"/>
    <p:sldMasterId id="2147483696" r:id="rId5"/>
  </p:sldMasterIdLst>
  <p:handoutMasterIdLst>
    <p:handoutMasterId r:id="rId39"/>
  </p:handoutMasterIdLst>
  <p:sldIdLst>
    <p:sldId id="344" r:id="rId6"/>
    <p:sldId id="259" r:id="rId7"/>
    <p:sldId id="339" r:id="rId8"/>
    <p:sldId id="278" r:id="rId9"/>
    <p:sldId id="307" r:id="rId10"/>
    <p:sldId id="334" r:id="rId11"/>
    <p:sldId id="263" r:id="rId12"/>
    <p:sldId id="306" r:id="rId13"/>
    <p:sldId id="335" r:id="rId14"/>
    <p:sldId id="271" r:id="rId15"/>
    <p:sldId id="354" r:id="rId16"/>
    <p:sldId id="355" r:id="rId17"/>
    <p:sldId id="360" r:id="rId18"/>
    <p:sldId id="348" r:id="rId19"/>
    <p:sldId id="349" r:id="rId20"/>
    <p:sldId id="345" r:id="rId21"/>
    <p:sldId id="299" r:id="rId22"/>
    <p:sldId id="300" r:id="rId23"/>
    <p:sldId id="319" r:id="rId24"/>
    <p:sldId id="359" r:id="rId25"/>
    <p:sldId id="266" r:id="rId26"/>
    <p:sldId id="346" r:id="rId27"/>
    <p:sldId id="268" r:id="rId28"/>
    <p:sldId id="325" r:id="rId29"/>
    <p:sldId id="358" r:id="rId30"/>
    <p:sldId id="330" r:id="rId31"/>
    <p:sldId id="331" r:id="rId32"/>
    <p:sldId id="332" r:id="rId33"/>
    <p:sldId id="285" r:id="rId34"/>
    <p:sldId id="322" r:id="rId35"/>
    <p:sldId id="269" r:id="rId36"/>
    <p:sldId id="350" r:id="rId37"/>
    <p:sldId id="343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7">
          <p15:clr>
            <a:srgbClr val="A4A3A4"/>
          </p15:clr>
        </p15:guide>
        <p15:guide id="2" pos="39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3F22"/>
    <a:srgbClr val="DF5832"/>
    <a:srgbClr val="FF6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424" autoAdjust="0"/>
    <p:restoredTop sz="94671" autoAdjust="0"/>
  </p:normalViewPr>
  <p:slideViewPr>
    <p:cSldViewPr snapToGrid="0">
      <p:cViewPr varScale="1">
        <p:scale>
          <a:sx n="70" d="100"/>
          <a:sy n="70" d="100"/>
        </p:scale>
        <p:origin x="1308" y="72"/>
      </p:cViewPr>
      <p:guideLst>
        <p:guide orient="horz" pos="317"/>
        <p:guide pos="39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CC592-7B08-5B49-850B-C276E0BFAA45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74CF6-379D-7641-A679-D80DCB48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96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9C38-96E0-9745-AE13-F7EF3FA5371F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750710-DD6C-FF42-BBEC-C094AD93E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7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83B0-C23D-CA46-9D0C-80CCBB803A1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0059-0C10-E143-9324-8B15160811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459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83B0-C23D-CA46-9D0C-80CCBB803A1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0059-0C10-E143-9324-8B15160811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46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83B0-C23D-CA46-9D0C-80CCBB803A1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0059-0C10-E143-9324-8B15160811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82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83B0-C23D-CA46-9D0C-80CCBB803A1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0059-0C10-E143-9324-8B15160811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15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83B0-C23D-CA46-9D0C-80CCBB803A1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0059-0C10-E143-9324-8B15160811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982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83B0-C23D-CA46-9D0C-80CCBB803A1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0059-0C10-E143-9324-8B15160811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609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9C38-96E0-9745-AE13-F7EF3FA5371F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10/28/2014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750710-DD6C-FF42-BBEC-C094AD93E3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60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9C38-96E0-9745-AE13-F7EF3FA5371F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10/28/2014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750710-DD6C-FF42-BBEC-C094AD93E3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930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9C38-96E0-9745-AE13-F7EF3FA5371F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10/28/2014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750710-DD6C-FF42-BBEC-C094AD93E3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15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83B0-C23D-CA46-9D0C-80CCBB803A1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0059-0C10-E143-9324-8B15160811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84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83B0-C23D-CA46-9D0C-80CCBB803A1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0059-0C10-E143-9324-8B15160811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22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83B0-C23D-CA46-9D0C-80CCBB803A1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0059-0C10-E143-9324-8B15160811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135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83B0-C23D-CA46-9D0C-80CCBB803A1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0059-0C10-E143-9324-8B15160811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1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83B0-C23D-CA46-9D0C-80CCBB803A1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0059-0C10-E143-9324-8B15160811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94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2000">
              <a:schemeClr val="bg1"/>
            </a:gs>
            <a:gs pos="0">
              <a:schemeClr val="tx1">
                <a:lumMod val="65000"/>
                <a:lumOff val="3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864000"/>
          </a:xfrm>
          <a:prstGeom prst="rect">
            <a:avLst/>
          </a:prstGeom>
          <a:solidFill>
            <a:srgbClr val="E03F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ake_kare_logotype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35" y="267312"/>
            <a:ext cx="25527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9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ke_kare_logotype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2071"/>
            <a:ext cx="2552700" cy="241300"/>
          </a:xfrm>
          <a:prstGeom prst="rect">
            <a:avLst/>
          </a:prstGeom>
        </p:spPr>
      </p:pic>
      <p:pic>
        <p:nvPicPr>
          <p:cNvPr id="13" name="Picture 12" descr="take_kare_logotype_grey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58" y="230292"/>
            <a:ext cx="25527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2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ke_kare_logotype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2071"/>
            <a:ext cx="2552700" cy="241300"/>
          </a:xfrm>
          <a:prstGeom prst="rect">
            <a:avLst/>
          </a:prstGeom>
        </p:spPr>
      </p:pic>
      <p:pic>
        <p:nvPicPr>
          <p:cNvPr id="13" name="Picture 12" descr="take_kare_logotype_grey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86" y="151421"/>
            <a:ext cx="25527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0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KE KARE PRESENTATION-p.1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28" y="-18144"/>
            <a:ext cx="9794795" cy="6921500"/>
          </a:xfrm>
          <a:prstGeom prst="rect">
            <a:avLst/>
          </a:prstGeom>
        </p:spPr>
      </p:pic>
      <p:pic>
        <p:nvPicPr>
          <p:cNvPr id="9" name="Picture 8" descr="take_kare_logotype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35" y="267312"/>
            <a:ext cx="25527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6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B83B0-C23D-CA46-9D0C-80CCBB803A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10/28/2014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20059-0C10-E143-9324-8B15160811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77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Australian Medical Association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28</a:t>
            </a:r>
            <a:r>
              <a:rPr lang="en-US" sz="2800" baseline="30000" dirty="0" smtClean="0"/>
              <a:t>th </a:t>
            </a:r>
            <a:r>
              <a:rPr lang="en-US" sz="2800" dirty="0" smtClean="0"/>
              <a:t>October 2014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/>
              <a:t>“Violence and the social costs of alcohol”</a:t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</p:txBody>
      </p:sp>
      <p:pic>
        <p:nvPicPr>
          <p:cNvPr id="3" name="Picture 2" descr="TK-TKYF Logo Hoz CMYK copy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36" y="3412204"/>
            <a:ext cx="5401056" cy="18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5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chemeClr val="bg1"/>
            </a:gs>
            <a:gs pos="0">
              <a:schemeClr val="tx1">
                <a:lumMod val="65000"/>
                <a:lumOff val="3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175" y="237200"/>
            <a:ext cx="424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Neo Tech Alt Medium"/>
                <a:cs typeface="Neo Tech Alt Medium"/>
              </a:rPr>
              <a:t>Alexander “Sandy” Street (SC) </a:t>
            </a:r>
            <a:endParaRPr lang="en-US" dirty="0">
              <a:solidFill>
                <a:srgbClr val="F2F2F2"/>
              </a:solidFill>
              <a:latin typeface="Neo Tech Alt Medium"/>
              <a:cs typeface="Neo Tech Alt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130" y="175341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70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There </a:t>
            </a:r>
            <a:r>
              <a:rPr lang="en-US" dirty="0"/>
              <a:t>will always be a much greater vocal noise from the critics of criminal law reform than the quiet majority that generally welcome the reforms to make the community safer. </a:t>
            </a:r>
          </a:p>
        </p:txBody>
      </p:sp>
    </p:spTree>
    <p:extLst>
      <p:ext uri="{BB962C8B-B14F-4D97-AF65-F5344CB8AC3E}">
        <p14:creationId xmlns:p14="http://schemas.microsoft.com/office/powerpoint/2010/main" val="36649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That </a:t>
            </a:r>
            <a:r>
              <a:rPr lang="en-US" dirty="0"/>
              <a:t>principal object is the cultural change needed to reduce alcohol/drug fuelled violence in the community and to create a Take Kare culture for the safety and wellbeing of both our youth and the whole of our community.</a:t>
            </a:r>
          </a:p>
        </p:txBody>
      </p:sp>
    </p:spTree>
    <p:extLst>
      <p:ext uri="{BB962C8B-B14F-4D97-AF65-F5344CB8AC3E}">
        <p14:creationId xmlns:p14="http://schemas.microsoft.com/office/powerpoint/2010/main" val="3832031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TKY Foundation - milestones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“One Punch” law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Mandatory Minimum Sentencing (Eight years)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 smtClean="0"/>
              <a:t>Section 18 (1) (a) NSW </a:t>
            </a:r>
            <a:r>
              <a:rPr lang="en-US" sz="2000" dirty="0"/>
              <a:t>Crimes </a:t>
            </a:r>
            <a:r>
              <a:rPr lang="en-US" sz="2000" dirty="0" smtClean="0"/>
              <a:t>Act 1900 – defines ‘Murder’</a:t>
            </a:r>
            <a:br>
              <a:rPr lang="en-US" sz="2000" dirty="0" smtClean="0"/>
            </a:br>
            <a:r>
              <a:rPr lang="en-US" sz="2000" dirty="0" smtClean="0"/>
              <a:t>&amp; review of NSW </a:t>
            </a:r>
            <a:r>
              <a:rPr lang="en-US" sz="2000" dirty="0"/>
              <a:t>Sentencing </a:t>
            </a:r>
            <a:r>
              <a:rPr lang="en-US" sz="2000" dirty="0" smtClean="0"/>
              <a:t>Act (in progress)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 </a:t>
            </a:r>
            <a:endParaRPr lang="en-US" sz="2000" dirty="0"/>
          </a:p>
          <a:p>
            <a:r>
              <a:rPr lang="en-US" sz="2000" dirty="0" smtClean="0"/>
              <a:t>Family “Victim </a:t>
            </a:r>
            <a:r>
              <a:rPr lang="en-US" sz="2000" dirty="0"/>
              <a:t>impact </a:t>
            </a:r>
            <a:r>
              <a:rPr lang="en-US" sz="2000" dirty="0" smtClean="0"/>
              <a:t>Statements” (now considered in sentencing)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Six offences for Grievous bodily </a:t>
            </a:r>
            <a:r>
              <a:rPr lang="en-US" sz="2000" dirty="0" smtClean="0"/>
              <a:t>Harm, minimum non-parole period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TKY Foundation - milestones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Research undertaken by </a:t>
            </a:r>
            <a:r>
              <a:rPr lang="en-US" sz="2000" dirty="0" err="1"/>
              <a:t>newDemocracy</a:t>
            </a:r>
            <a:r>
              <a:rPr lang="en-US" sz="2000" dirty="0"/>
              <a:t> with citizens jury: “How can we ensure we have a vibrant and safe Sydney nightlife?”</a:t>
            </a:r>
          </a:p>
          <a:p>
            <a:endParaRPr lang="en-US" sz="2000" dirty="0" smtClean="0"/>
          </a:p>
          <a:p>
            <a:r>
              <a:rPr lang="en-US" sz="2000" dirty="0" smtClean="0"/>
              <a:t>Increased </a:t>
            </a:r>
            <a:r>
              <a:rPr lang="en-US" sz="2000" dirty="0"/>
              <a:t>public awareness of violence associated with alcohol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endParaRPr lang="en-US" sz="2000" dirty="0"/>
          </a:p>
          <a:p>
            <a:r>
              <a:rPr lang="en-US" sz="2000" dirty="0" smtClean="0"/>
              <a:t>“</a:t>
            </a:r>
            <a:r>
              <a:rPr lang="en-US" sz="2000" dirty="0"/>
              <a:t>Take Kare, Safe Space” program to be trialed for 3 months in CBD, with effect from 05</a:t>
            </a:r>
            <a:r>
              <a:rPr lang="en-US" sz="2000" baseline="30000" dirty="0"/>
              <a:t>th</a:t>
            </a:r>
            <a:r>
              <a:rPr lang="en-US" sz="2000" dirty="0"/>
              <a:t> December 14, with </a:t>
            </a:r>
            <a:r>
              <a:rPr lang="en-US" sz="2000" dirty="0" smtClean="0"/>
              <a:t>Take Kare </a:t>
            </a:r>
            <a:r>
              <a:rPr lang="en-US" sz="2000" dirty="0"/>
              <a:t>Ambassadors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Partners: City of Sydney, NSW State Government, Salvation Army, </a:t>
            </a:r>
            <a:br>
              <a:rPr lang="en-US" sz="2000" dirty="0" smtClean="0"/>
            </a:br>
            <a:r>
              <a:rPr lang="en-US" sz="2000" dirty="0" smtClean="0"/>
              <a:t>St. </a:t>
            </a:r>
            <a:r>
              <a:rPr lang="en-US" sz="2000" dirty="0" err="1" smtClean="0"/>
              <a:t>Vincents</a:t>
            </a:r>
            <a:r>
              <a:rPr lang="en-US" sz="2000" dirty="0" smtClean="0"/>
              <a:t> Hospital, NSW Police, TKY Foundation.</a:t>
            </a:r>
          </a:p>
        </p:txBody>
      </p:sp>
    </p:spTree>
    <p:extLst>
      <p:ext uri="{BB962C8B-B14F-4D97-AF65-F5344CB8AC3E}">
        <p14:creationId xmlns:p14="http://schemas.microsoft.com/office/powerpoint/2010/main" val="26545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UNSW, Faculty of Medicine (National Drug and Alcohol Research Centre).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/>
              <a:t>Addition of CCTV Cameras x 11 ($350,000) in </a:t>
            </a:r>
            <a:r>
              <a:rPr lang="en-US" sz="2000" dirty="0" smtClean="0"/>
              <a:t>CBD.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Establishment of the Foundation with full ACNC /  DGR charitable status, with Take Kare platform, within eight months.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The Foundation is supported by leaders in the community across government, corporate, councils and families.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24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914_001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4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34" y="1151193"/>
            <a:ext cx="7398774" cy="4932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0258" y="6210710"/>
            <a:ext cx="451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Jenny Green, Chris Lee, Madeleine Kelly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6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58" y="927235"/>
            <a:ext cx="8300065" cy="55333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998" y="6390968"/>
            <a:ext cx="61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Jenny Green, Geoff Field, Gordian </a:t>
            </a:r>
            <a:r>
              <a:rPr lang="en-US" dirty="0" err="1" smtClean="0"/>
              <a:t>Fulde</a:t>
            </a:r>
            <a:r>
              <a:rPr lang="en-US" dirty="0" smtClean="0"/>
              <a:t>, Madeleine Kelly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6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Recommendations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1. Financial support for victims of homicide via both the Commonwealth and State Governments.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2. </a:t>
            </a:r>
            <a:r>
              <a:rPr lang="en-US" sz="2000" dirty="0" smtClean="0"/>
              <a:t>Is there a place for the involvement </a:t>
            </a:r>
            <a:r>
              <a:rPr lang="en-US" sz="2000" dirty="0"/>
              <a:t>of the liquor industry - “corporate social responsibility platforms</a:t>
            </a:r>
            <a:r>
              <a:rPr lang="en-US" sz="2000" dirty="0" smtClean="0"/>
              <a:t>”? - that will assist to make </a:t>
            </a:r>
            <a:r>
              <a:rPr lang="en-US" sz="2000" dirty="0"/>
              <a:t>a difference.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3. Alcohol sponsorship and promotion within sports.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4. Education of the harms of alcohol via:  </a:t>
            </a:r>
            <a:r>
              <a:rPr lang="en-US" sz="2000" dirty="0" err="1"/>
              <a:t>i</a:t>
            </a:r>
            <a:r>
              <a:rPr lang="en-US" sz="2000" dirty="0"/>
              <a:t>) Advertising (Print, TV, </a:t>
            </a:r>
            <a:r>
              <a:rPr lang="en-US" sz="2000" dirty="0" smtClean="0"/>
              <a:t>radio, outdoor, Digital) </a:t>
            </a:r>
            <a:r>
              <a:rPr lang="en-US" sz="2000" dirty="0"/>
              <a:t> ii) Within schools K-</a:t>
            </a:r>
            <a:r>
              <a:rPr lang="en-US" sz="2000" dirty="0" smtClean="0"/>
              <a:t>Y12: Respect, Responsibility &amp; Relationships. </a:t>
            </a:r>
            <a:r>
              <a:rPr lang="en-US" sz="2000" dirty="0"/>
              <a:t> iii) Proper parenting.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5. Continuation of lock-outs with early closing </a:t>
            </a:r>
            <a:r>
              <a:rPr lang="en-US" sz="2000" u="sng" dirty="0"/>
              <a:t>enabled</a:t>
            </a:r>
            <a:r>
              <a:rPr lang="en-US" sz="2000" dirty="0"/>
              <a:t> across the </a:t>
            </a:r>
            <a:r>
              <a:rPr lang="en-US" sz="2000" dirty="0" smtClean="0"/>
              <a:t>State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3182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7175" y="232706"/>
            <a:ext cx="424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Neo Tech Alt Medium"/>
                <a:cs typeface="Neo Tech Alt Medium"/>
              </a:rPr>
              <a:t>Thomas Kelly Youth Foundation </a:t>
            </a:r>
            <a:endParaRPr lang="en-US" dirty="0">
              <a:solidFill>
                <a:srgbClr val="F2F2F2"/>
              </a:solidFill>
              <a:latin typeface="Neo Tech Alt Medium"/>
              <a:cs typeface="Neo Tech Alt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31257" cy="64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9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Recommendations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6. Alcohol availability.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7. Volumetric taxation.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8. Licensing </a:t>
            </a:r>
            <a:r>
              <a:rPr lang="en-US" sz="2000" dirty="0" smtClean="0"/>
              <a:t>(support provided to </a:t>
            </a:r>
            <a:r>
              <a:rPr lang="en-US" sz="2000" dirty="0"/>
              <a:t>residential areas).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9. "</a:t>
            </a:r>
            <a:r>
              <a:rPr lang="en-US" sz="2000" dirty="0" err="1"/>
              <a:t>Behavioural</a:t>
            </a:r>
            <a:r>
              <a:rPr lang="en-US" sz="2000" dirty="0"/>
              <a:t> Change" - Judicial system:  clear expectations and guidelines within sentencing, across </a:t>
            </a:r>
            <a:r>
              <a:rPr lang="en-US" sz="2000" dirty="0" smtClean="0"/>
              <a:t>all </a:t>
            </a:r>
            <a:r>
              <a:rPr lang="en-US" sz="2000" dirty="0"/>
              <a:t>alcohol/drug fuelled violence.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dirty="0"/>
              <a:t>10. Appointment of a national university partnership to measure results and provide world’s best practice within each </a:t>
            </a:r>
            <a:r>
              <a:rPr lang="en-US" sz="2000" dirty="0" smtClean="0"/>
              <a:t>target area</a:t>
            </a:r>
            <a:r>
              <a:rPr lang="en-US" sz="20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68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175" y="232706"/>
            <a:ext cx="424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Neo Tech Alt Medium"/>
                <a:cs typeface="Neo Tech Alt Medium"/>
              </a:rPr>
              <a:t>Outcomes 21/01/14</a:t>
            </a:r>
            <a:endParaRPr lang="en-US" dirty="0">
              <a:solidFill>
                <a:srgbClr val="F2F2F2"/>
              </a:solidFill>
              <a:latin typeface="Neo Tech Alt Medium"/>
              <a:cs typeface="Neo Tech Alt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07" y="1038601"/>
            <a:ext cx="7366000" cy="553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2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K Logo Stack CMYK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92100"/>
            <a:ext cx="79883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6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chemeClr val="bg1"/>
            </a:gs>
            <a:gs pos="0">
              <a:schemeClr val="tx1">
                <a:lumMod val="65000"/>
                <a:lumOff val="3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175" y="237200"/>
            <a:ext cx="424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Neo Tech Alt Medium"/>
                <a:cs typeface="Neo Tech Alt Medium"/>
              </a:rPr>
              <a:t>Target Audience</a:t>
            </a:r>
            <a:endParaRPr lang="en-US" dirty="0">
              <a:solidFill>
                <a:srgbClr val="F2F2F2"/>
              </a:solidFill>
              <a:latin typeface="Neo Tech Alt Medium"/>
              <a:cs typeface="Neo Tech Alt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43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175" y="237200"/>
            <a:ext cx="424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Neo Tech Alt Medium"/>
                <a:cs typeface="Neo Tech Alt Medium"/>
              </a:rPr>
              <a:t>brand</a:t>
            </a:r>
            <a:endParaRPr lang="en-US" dirty="0">
              <a:solidFill>
                <a:srgbClr val="F2F2F2"/>
              </a:solidFill>
              <a:latin typeface="Neo Tech Alt Medium"/>
              <a:cs typeface="Neo Tech Alt Medium"/>
            </a:endParaRPr>
          </a:p>
        </p:txBody>
      </p:sp>
      <p:pic>
        <p:nvPicPr>
          <p:cNvPr id="3" name="Picture 2" descr="Screen Shot 2014-04-03 at 4.18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2140"/>
            <a:ext cx="9144000" cy="20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1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8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175" y="237200"/>
            <a:ext cx="424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Neo Tech Alt Medium"/>
                <a:cs typeface="Neo Tech Alt Medium"/>
              </a:rPr>
              <a:t>Adam </a:t>
            </a:r>
            <a:r>
              <a:rPr lang="en-US" dirty="0" err="1" smtClean="0">
                <a:solidFill>
                  <a:srgbClr val="F2F2F2"/>
                </a:solidFill>
                <a:latin typeface="Neo Tech Alt Medium"/>
                <a:cs typeface="Neo Tech Alt Medium"/>
              </a:rPr>
              <a:t>Goodes</a:t>
            </a:r>
            <a:endParaRPr lang="en-US" dirty="0">
              <a:solidFill>
                <a:srgbClr val="F2F2F2"/>
              </a:solidFill>
              <a:latin typeface="Neo Tech Alt Medium"/>
              <a:cs typeface="Neo Tech Alt Medium"/>
            </a:endParaRPr>
          </a:p>
        </p:txBody>
      </p:sp>
      <p:pic>
        <p:nvPicPr>
          <p:cNvPr id="3" name="Picture 2" descr="Screen Shot 2014-04-03 at 4.28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32" y="893097"/>
            <a:ext cx="4505037" cy="590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1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03 at 4.29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4" y="1065163"/>
            <a:ext cx="82677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1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175" y="237200"/>
            <a:ext cx="424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Neo Tech Alt Medium"/>
                <a:cs typeface="Neo Tech Alt Medium"/>
              </a:rPr>
              <a:t>Signage</a:t>
            </a:r>
            <a:endParaRPr lang="en-US" dirty="0">
              <a:solidFill>
                <a:srgbClr val="F2F2F2"/>
              </a:solidFill>
              <a:latin typeface="Neo Tech Alt Medium"/>
              <a:cs typeface="Neo Tech Alt Medium"/>
            </a:endParaRPr>
          </a:p>
        </p:txBody>
      </p:sp>
      <p:pic>
        <p:nvPicPr>
          <p:cNvPr id="3" name="Picture 2" descr="Screen Shot 2014-04-03 at 4.30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5997"/>
            <a:ext cx="9144000" cy="307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1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KE KARE PRESENTATIONp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639"/>
            <a:ext cx="9144000" cy="6133361"/>
          </a:xfrm>
          <a:prstGeom prst="rect">
            <a:avLst/>
          </a:prstGeom>
        </p:spPr>
      </p:pic>
      <p:pic>
        <p:nvPicPr>
          <p:cNvPr id="5" name="Picture 4" descr="take_kare_logotype_grey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63" y="261938"/>
            <a:ext cx="25527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TKYF-(KATHY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570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0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“Our </a:t>
            </a:r>
            <a:r>
              <a:rPr lang="en-AU" dirty="0"/>
              <a:t>purpose is to make sure our </a:t>
            </a:r>
            <a:r>
              <a:rPr lang="en-AU" dirty="0" smtClean="0"/>
              <a:t>children </a:t>
            </a:r>
            <a:r>
              <a:rPr lang="en-AU" dirty="0"/>
              <a:t>come home </a:t>
            </a:r>
            <a:r>
              <a:rPr lang="en-AU" dirty="0" smtClean="0"/>
              <a:t>safely”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26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chemeClr val="bg1"/>
            </a:gs>
            <a:gs pos="0">
              <a:schemeClr val="tx1">
                <a:lumMod val="65000"/>
                <a:lumOff val="3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0824" y="1915280"/>
            <a:ext cx="8425631" cy="3375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aseline="30000" dirty="0" smtClean="0">
              <a:latin typeface="Neo Tech Alt Medium"/>
              <a:cs typeface="Neo Tech Alt Medium"/>
            </a:endParaRPr>
          </a:p>
          <a:p>
            <a:r>
              <a:rPr lang="en-US" sz="4000" baseline="30000" dirty="0" smtClean="0">
                <a:latin typeface="Neo Tech Alt Medium"/>
                <a:cs typeface="Neo Tech Alt Medium"/>
              </a:rPr>
              <a:t>Our </a:t>
            </a:r>
            <a:r>
              <a:rPr lang="en-US" sz="4000" baseline="30000" dirty="0">
                <a:latin typeface="Neo Tech Alt Medium"/>
                <a:cs typeface="Neo Tech Alt Medium"/>
              </a:rPr>
              <a:t>immediate 2 year plan </a:t>
            </a:r>
            <a:r>
              <a:rPr lang="en-US" sz="4000" baseline="30000" dirty="0" smtClean="0">
                <a:latin typeface="Neo Tech Alt Medium"/>
                <a:cs typeface="Neo Tech Alt Medium"/>
              </a:rPr>
              <a:t>will </a:t>
            </a:r>
            <a:r>
              <a:rPr lang="en-US" sz="4000" baseline="30000" dirty="0">
                <a:latin typeface="Neo Tech Alt Medium"/>
                <a:cs typeface="Neo Tech Alt Medium"/>
              </a:rPr>
              <a:t>focus on </a:t>
            </a:r>
            <a:r>
              <a:rPr lang="en-US" sz="4000" baseline="30000" dirty="0" smtClean="0">
                <a:latin typeface="Neo Tech Alt Medium"/>
                <a:cs typeface="Neo Tech Alt Medium"/>
              </a:rPr>
              <a:t>one or more of the </a:t>
            </a:r>
            <a:r>
              <a:rPr lang="en-US" sz="4000" baseline="30000" dirty="0">
                <a:latin typeface="Neo Tech Alt Medium"/>
                <a:cs typeface="Neo Tech Alt Medium"/>
              </a:rPr>
              <a:t>following segments</a:t>
            </a:r>
            <a:r>
              <a:rPr lang="en-US" sz="4000" baseline="30000" dirty="0" smtClean="0">
                <a:latin typeface="Neo Tech Alt Medium"/>
                <a:cs typeface="Neo Tech Alt Medium"/>
              </a:rPr>
              <a:t>:</a:t>
            </a:r>
            <a:br>
              <a:rPr lang="en-US" sz="4000" baseline="30000" dirty="0" smtClean="0">
                <a:latin typeface="Neo Tech Alt Medium"/>
                <a:cs typeface="Neo Tech Alt Medium"/>
              </a:rPr>
            </a:br>
            <a:endParaRPr lang="en-US" sz="4000" baseline="30000" dirty="0">
              <a:latin typeface="Neo Tech Alt Medium"/>
              <a:cs typeface="Neo Tech Alt Medium"/>
            </a:endParaRPr>
          </a:p>
          <a:p>
            <a:pPr lvl="2"/>
            <a:r>
              <a:rPr lang="en-US" sz="4000" baseline="30000" dirty="0">
                <a:latin typeface="Neo Tech Alt Medium"/>
                <a:cs typeface="Neo Tech Alt Medium"/>
              </a:rPr>
              <a:t>1. Family</a:t>
            </a:r>
            <a:br>
              <a:rPr lang="en-US" sz="4000" baseline="30000" dirty="0">
                <a:latin typeface="Neo Tech Alt Medium"/>
                <a:cs typeface="Neo Tech Alt Medium"/>
              </a:rPr>
            </a:br>
            <a:r>
              <a:rPr lang="en-US" sz="4000" baseline="30000" dirty="0">
                <a:latin typeface="Neo Tech Alt Medium"/>
                <a:cs typeface="Neo Tech Alt Medium"/>
              </a:rPr>
              <a:t>2. Youth</a:t>
            </a:r>
            <a:br>
              <a:rPr lang="en-US" sz="4000" baseline="30000" dirty="0">
                <a:latin typeface="Neo Tech Alt Medium"/>
                <a:cs typeface="Neo Tech Alt Medium"/>
              </a:rPr>
            </a:br>
            <a:r>
              <a:rPr lang="en-US" sz="4000" baseline="30000" dirty="0">
                <a:latin typeface="Neo Tech Alt Medium"/>
                <a:cs typeface="Neo Tech Alt Medium"/>
              </a:rPr>
              <a:t>3. Community </a:t>
            </a:r>
            <a:r>
              <a:rPr lang="en-US" sz="4000" baseline="30000" dirty="0" smtClean="0">
                <a:latin typeface="Neo Tech Alt Medium"/>
                <a:cs typeface="Neo Tech Alt Medium"/>
              </a:rPr>
              <a:t>(awareness via events)</a:t>
            </a:r>
            <a:r>
              <a:rPr lang="en-US" sz="4000" baseline="30000" dirty="0">
                <a:latin typeface="Neo Tech Alt Medium"/>
                <a:cs typeface="Neo Tech Alt Medium"/>
              </a:rPr>
              <a:t/>
            </a:r>
            <a:br>
              <a:rPr lang="en-US" sz="4000" baseline="30000" dirty="0">
                <a:latin typeface="Neo Tech Alt Medium"/>
                <a:cs typeface="Neo Tech Alt Medium"/>
              </a:rPr>
            </a:br>
            <a:r>
              <a:rPr lang="en-US" sz="4000" baseline="30000" dirty="0">
                <a:latin typeface="Neo Tech Alt Medium"/>
                <a:cs typeface="Neo Tech Alt Medium"/>
              </a:rPr>
              <a:t>4. </a:t>
            </a:r>
            <a:r>
              <a:rPr lang="en-US" sz="4000" baseline="30000" dirty="0" smtClean="0">
                <a:latin typeface="Neo Tech Alt Medium"/>
                <a:cs typeface="Neo Tech Alt Medium"/>
              </a:rPr>
              <a:t>Sport (players, families, partners, </a:t>
            </a:r>
            <a:r>
              <a:rPr lang="en-US" sz="4000" baseline="30000" dirty="0" err="1" smtClean="0">
                <a:latin typeface="Neo Tech Alt Medium"/>
                <a:cs typeface="Neo Tech Alt Medium"/>
              </a:rPr>
              <a:t>fanbase</a:t>
            </a:r>
            <a:r>
              <a:rPr lang="en-US" sz="4000" baseline="30000" dirty="0" smtClean="0">
                <a:latin typeface="Neo Tech Alt Medium"/>
                <a:cs typeface="Neo Tech Alt Medium"/>
              </a:rPr>
              <a:t>)</a:t>
            </a:r>
            <a:endParaRPr lang="en-US" sz="4000" baseline="30000" dirty="0">
              <a:latin typeface="Neo Tech Alt Medium"/>
              <a:cs typeface="Neo Tech Alt 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175" y="237200"/>
            <a:ext cx="424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Neo Tech Alt Medium"/>
                <a:cs typeface="Neo Tech Alt Medium"/>
              </a:rPr>
              <a:t>Target Audience</a:t>
            </a:r>
            <a:endParaRPr lang="en-US" dirty="0">
              <a:solidFill>
                <a:srgbClr val="F2F2F2"/>
              </a:solidFill>
              <a:latin typeface="Neo Tech Alt Medium"/>
              <a:cs typeface="Neo Tech Al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78640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charset="0"/>
              <a:buNone/>
            </a:pPr>
            <a:endParaRPr lang="en-US" i="1" dirty="0" smtClean="0">
              <a:latin typeface="Helvetica Neue UltraLight" charset="0"/>
              <a:ea typeface="MS PGothic" charset="0"/>
            </a:endParaRPr>
          </a:p>
          <a:p>
            <a:pPr marL="0" indent="0" algn="ctr">
              <a:buFont typeface="Arial" charset="0"/>
              <a:buNone/>
            </a:pPr>
            <a:endParaRPr lang="en-US" i="1" dirty="0">
              <a:latin typeface="Helvetica Neue UltraLight" charset="0"/>
              <a:ea typeface="MS PGothic" charset="0"/>
            </a:endParaRPr>
          </a:p>
          <a:p>
            <a:pPr marL="0" indent="0" algn="ctr">
              <a:buFont typeface="Arial" charset="0"/>
              <a:buNone/>
            </a:pPr>
            <a:r>
              <a:rPr lang="en-US" i="1" dirty="0" smtClean="0">
                <a:latin typeface="Helvetica Neue UltraLight" charset="0"/>
                <a:ea typeface="MS PGothic" charset="0"/>
              </a:rPr>
              <a:t>"</a:t>
            </a:r>
            <a:r>
              <a:rPr lang="en-US" i="1" dirty="0">
                <a:latin typeface="Helvetica Neue UltraLight" charset="0"/>
                <a:ea typeface="MS PGothic" charset="0"/>
              </a:rPr>
              <a:t>I hope there might be a small amount of comfort knowing there is an army of parents walking beside you.”</a:t>
            </a:r>
          </a:p>
          <a:p>
            <a:pPr marL="0" indent="0" algn="r">
              <a:buFont typeface="Arial" charset="0"/>
              <a:buNone/>
            </a:pPr>
            <a:endParaRPr lang="en-US" sz="2400" dirty="0" smtClean="0">
              <a:latin typeface="Helvetica Neue UltraLight" charset="0"/>
              <a:ea typeface="MS PGothic" charset="0"/>
            </a:endParaRPr>
          </a:p>
          <a:p>
            <a:pPr marL="0" indent="0" algn="r">
              <a:buFont typeface="Arial" charset="0"/>
              <a:buNone/>
            </a:pPr>
            <a:endParaRPr lang="en-US" sz="2400" dirty="0">
              <a:latin typeface="Helvetica Neue UltraLight" charset="0"/>
              <a:ea typeface="MS PGothic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2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K-TKYF Logo Hoz CMYK copy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2527300"/>
            <a:ext cx="5401056" cy="1801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7871" y="5432323"/>
            <a:ext cx="5727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www.thomaskelly.com.au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224867" y="1083733"/>
            <a:ext cx="427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Somewhere, somehow things must change.</a:t>
            </a:r>
          </a:p>
        </p:txBody>
      </p:sp>
    </p:spTree>
    <p:extLst>
      <p:ext uri="{BB962C8B-B14F-4D97-AF65-F5344CB8AC3E}">
        <p14:creationId xmlns:p14="http://schemas.microsoft.com/office/powerpoint/2010/main" val="353293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7175" y="232378"/>
            <a:ext cx="424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F2F2"/>
                </a:solidFill>
                <a:latin typeface="Neo Tech Alt Medium"/>
                <a:cs typeface="Neo Tech Alt Medium"/>
              </a:rPr>
              <a:t>Police Headquarters, Sydney (10/7/12</a:t>
            </a:r>
            <a:r>
              <a:rPr lang="en-US" dirty="0" smtClean="0">
                <a:solidFill>
                  <a:srgbClr val="F2F2F2"/>
                </a:solidFill>
                <a:latin typeface="Neo Tech Alt Medium"/>
                <a:cs typeface="Neo Tech Alt Medium"/>
              </a:rPr>
              <a:t>) </a:t>
            </a:r>
            <a:endParaRPr lang="en-US" dirty="0">
              <a:solidFill>
                <a:srgbClr val="F2F2F2"/>
              </a:solidFill>
              <a:latin typeface="Neo Tech Alt Medium"/>
              <a:cs typeface="Neo Tech Alt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91" y="1474838"/>
            <a:ext cx="7743268" cy="436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91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08865" cy="405427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Our world changed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NSW Police (Kings Cross &amp; City LAC)</a:t>
            </a:r>
          </a:p>
          <a:p>
            <a:r>
              <a:rPr lang="en-US" sz="2000" dirty="0" smtClean="0"/>
              <a:t>Homicide division</a:t>
            </a:r>
          </a:p>
          <a:p>
            <a:r>
              <a:rPr lang="en-US" sz="2000" dirty="0" smtClean="0"/>
              <a:t>Coroner (Glebe)</a:t>
            </a:r>
          </a:p>
          <a:p>
            <a:r>
              <a:rPr lang="en-US" sz="2000" dirty="0" smtClean="0"/>
              <a:t>Medical experts and opinion</a:t>
            </a:r>
          </a:p>
          <a:p>
            <a:r>
              <a:rPr lang="en-US" sz="2000" dirty="0" smtClean="0"/>
              <a:t>Principals of Schools and Vice-Chancellors of Universities</a:t>
            </a:r>
          </a:p>
          <a:p>
            <a:r>
              <a:rPr lang="en-US" sz="2000" dirty="0" smtClean="0"/>
              <a:t>Media </a:t>
            </a:r>
          </a:p>
          <a:p>
            <a:r>
              <a:rPr lang="en-US" sz="2000" dirty="0" smtClean="0"/>
              <a:t>Office of Director of Public Prosecutions (ODPP) </a:t>
            </a:r>
          </a:p>
          <a:p>
            <a:r>
              <a:rPr lang="en-US" sz="2000" dirty="0" smtClean="0"/>
              <a:t>Homicide Victim Support Group (founded by the parents of</a:t>
            </a:r>
            <a:br>
              <a:rPr lang="en-US" sz="2000" dirty="0" smtClean="0"/>
            </a:br>
            <a:r>
              <a:rPr lang="en-US" sz="2000" dirty="0" smtClean="0"/>
              <a:t>Ebony Simpson &amp; Anita </a:t>
            </a:r>
            <a:r>
              <a:rPr lang="en-US" sz="2000" dirty="0" err="1" smtClean="0"/>
              <a:t>Cobby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Family and younger children</a:t>
            </a:r>
          </a:p>
        </p:txBody>
      </p:sp>
    </p:spTree>
    <p:extLst>
      <p:ext uri="{BB962C8B-B14F-4D97-AF65-F5344CB8AC3E}">
        <p14:creationId xmlns:p14="http://schemas.microsoft.com/office/powerpoint/2010/main" val="398540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Legal process began: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Tx/>
              <a:buChar char="-"/>
            </a:pPr>
            <a:r>
              <a:rPr lang="en-US" sz="1800" dirty="0" smtClean="0"/>
              <a:t>ODPP (commencement: 23</a:t>
            </a:r>
            <a:r>
              <a:rPr lang="en-US" sz="1800" dirty="0"/>
              <a:t>/08/12</a:t>
            </a:r>
            <a:r>
              <a:rPr lang="en-US" sz="1800" dirty="0" smtClean="0"/>
              <a:t>)</a:t>
            </a:r>
          </a:p>
          <a:p>
            <a:pPr>
              <a:buFontTx/>
              <a:buChar char="-"/>
            </a:pPr>
            <a:r>
              <a:rPr lang="en-US" sz="1800" b="1" dirty="0" smtClean="0"/>
              <a:t>HVSG</a:t>
            </a:r>
            <a:r>
              <a:rPr lang="en-US" sz="1800" dirty="0" smtClean="0"/>
              <a:t> meeting (Charles Street, Parramatta - Police HQ: 27/02/13)</a:t>
            </a:r>
          </a:p>
          <a:p>
            <a:pPr>
              <a:buFontTx/>
              <a:buChar char="-"/>
            </a:pPr>
            <a:r>
              <a:rPr lang="en-US" sz="1800" dirty="0" smtClean="0"/>
              <a:t>Local Court, Liverpool Street, Sydney, plea bargain (18/06/13) (22/61 CP’s. Daniel)</a:t>
            </a:r>
          </a:p>
          <a:p>
            <a:pPr>
              <a:buFontTx/>
              <a:buChar char="-"/>
            </a:pPr>
            <a:r>
              <a:rPr lang="en-US" sz="1800" dirty="0" smtClean="0"/>
              <a:t>Supreme Court, arraignment (02/08/13 &amp; 06/09/13)</a:t>
            </a:r>
          </a:p>
          <a:p>
            <a:pPr>
              <a:buFontTx/>
              <a:buChar char="-"/>
            </a:pPr>
            <a:r>
              <a:rPr lang="en-US" sz="1800" dirty="0" smtClean="0"/>
              <a:t>Supreme Court, sentencing hearing (25/10/13)</a:t>
            </a:r>
          </a:p>
          <a:p>
            <a:pPr>
              <a:buFontTx/>
              <a:buChar char="-"/>
            </a:pPr>
            <a:r>
              <a:rPr lang="en-US" sz="1800" dirty="0" smtClean="0"/>
              <a:t>Supreme Court, sentencing (08/11/13)</a:t>
            </a:r>
          </a:p>
          <a:p>
            <a:pPr>
              <a:buFontTx/>
              <a:buChar char="-"/>
            </a:pPr>
            <a:r>
              <a:rPr lang="en-US" sz="1800" dirty="0" smtClean="0"/>
              <a:t>Supreme Court, Court of Criminal Appeal (07/05/14) – NSW Chief Justice: </a:t>
            </a:r>
            <a:br>
              <a:rPr lang="en-US" sz="1800" dirty="0" smtClean="0"/>
            </a:br>
            <a:r>
              <a:rPr lang="en-US" sz="1800" dirty="0" smtClean="0"/>
              <a:t>Tom Bathurst, Justice P. Johnson, Justice R.A. </a:t>
            </a:r>
            <a:r>
              <a:rPr lang="en-US" sz="1800" dirty="0" err="1" smtClean="0"/>
              <a:t>Hulme</a:t>
            </a:r>
            <a:endParaRPr lang="en-US" sz="1800" dirty="0" smtClean="0"/>
          </a:p>
          <a:p>
            <a:pPr>
              <a:buFontTx/>
              <a:buChar char="-"/>
            </a:pPr>
            <a:r>
              <a:rPr lang="en-US" sz="1800" dirty="0" smtClean="0"/>
              <a:t>High Court (12/12/14), “Application for Special Leave to Appeal”</a:t>
            </a:r>
          </a:p>
          <a:p>
            <a:pPr>
              <a:buFontTx/>
              <a:buChar char="-"/>
            </a:pPr>
            <a:endParaRPr lang="en-US" dirty="0" smtClean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177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5" y="232706"/>
            <a:ext cx="424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Neo Tech Alt Medium"/>
                <a:cs typeface="Neo Tech Alt Medium"/>
              </a:rPr>
              <a:t>Local court (plea bargain) – 18/06/2013</a:t>
            </a:r>
            <a:endParaRPr lang="en-US" dirty="0">
              <a:solidFill>
                <a:srgbClr val="F2F2F2"/>
              </a:solidFill>
              <a:latin typeface="Neo Tech Alt Medium"/>
              <a:cs typeface="Neo Tech Alt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42" y="1190550"/>
            <a:ext cx="7800258" cy="4382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8129" y="5768258"/>
            <a:ext cx="5940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“It’s time that we all came to the same </a:t>
            </a:r>
            <a:r>
              <a:rPr lang="en-US" dirty="0" err="1" smtClean="0"/>
              <a:t>realisation</a:t>
            </a:r>
            <a:r>
              <a:rPr lang="en-US" dirty="0" smtClean="0"/>
              <a:t> just who the victim is and it’s not the offender.  So please stop treating them as the victim.”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6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7175" y="233765"/>
            <a:ext cx="424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F2F2"/>
                </a:solidFill>
                <a:latin typeface="Neo Tech Alt Medium"/>
                <a:cs typeface="Neo Tech Alt Medium"/>
              </a:rPr>
              <a:t>Lady Justice – 08/11/2013</a:t>
            </a:r>
            <a:endParaRPr lang="en-US" dirty="0">
              <a:solidFill>
                <a:srgbClr val="F2F2F2"/>
              </a:solidFill>
              <a:latin typeface="Neo Tech Alt Medium"/>
              <a:cs typeface="Neo Tech Alt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768" y="778933"/>
            <a:ext cx="57404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3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Lady Justice has often been depicted wearing a blindfold.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blindfold represents </a:t>
            </a:r>
            <a:r>
              <a:rPr lang="en-US" dirty="0">
                <a:solidFill>
                  <a:srgbClr val="0000FF"/>
                </a:solidFill>
              </a:rPr>
              <a:t>objectivity</a:t>
            </a:r>
            <a:r>
              <a:rPr lang="en-US" dirty="0"/>
              <a:t>, in that justice is or should be meted out objectively, without fear or </a:t>
            </a:r>
            <a:r>
              <a:rPr lang="en-US" dirty="0" err="1"/>
              <a:t>favour</a:t>
            </a:r>
            <a:r>
              <a:rPr lang="en-US" dirty="0"/>
              <a:t>, regardless of identity, money, power, or weakness; blind justice and </a:t>
            </a:r>
            <a:r>
              <a:rPr lang="en-US" dirty="0" smtClean="0">
                <a:solidFill>
                  <a:srgbClr val="0000FF"/>
                </a:solidFill>
              </a:rPr>
              <a:t>impartiality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02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Presentation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PresentationV2.potx</Template>
  <TotalTime>11235</TotalTime>
  <Words>458</Words>
  <Application>Microsoft Office PowerPoint</Application>
  <PresentationFormat>On-screen Show (4:3)</PresentationFormat>
  <Paragraphs>87</Paragraphs>
  <Slides>33</Slides>
  <Notes>0</Notes>
  <HiddenSlides>2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MS PGothic</vt:lpstr>
      <vt:lpstr>Arial</vt:lpstr>
      <vt:lpstr>Calibri</vt:lpstr>
      <vt:lpstr>Helvetica Neue UltraLight</vt:lpstr>
      <vt:lpstr>Neo Tech Alt Medium</vt:lpstr>
      <vt:lpstr>PresentationV2</vt:lpstr>
      <vt:lpstr>1_Office Theme</vt:lpstr>
      <vt:lpstr>2_Office Theme</vt:lpstr>
      <vt:lpstr>1_PresentationV2</vt:lpstr>
      <vt:lpstr>3_Office Theme</vt:lpstr>
      <vt:lpstr>     Australian Medical Association  28th October 2014  “Violence and the social costs of alcohol”  </vt:lpstr>
      <vt:lpstr>PowerPoint Presentation</vt:lpstr>
      <vt:lpstr>PowerPoint Presentation</vt:lpstr>
      <vt:lpstr>PowerPoint Presentation</vt:lpstr>
      <vt:lpstr>Our world changed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TKY Foundation - milestones</vt:lpstr>
      <vt:lpstr>TKY Foundation - milestones</vt:lpstr>
      <vt:lpstr>PowerPoint Presentation</vt:lpstr>
      <vt:lpstr>PowerPoint Presentation</vt:lpstr>
      <vt:lpstr>PowerPoint Presentation</vt:lpstr>
      <vt:lpstr>PowerPoint Presentation</vt:lpstr>
      <vt:lpstr>Recommendations</vt:lpstr>
      <vt:lpstr>Recommendations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DELIBRAND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 Prado</dc:creator>
  <cp:lastModifiedBy>One Vision</cp:lastModifiedBy>
  <cp:revision>307</cp:revision>
  <dcterms:created xsi:type="dcterms:W3CDTF">2014-01-29T01:59:34Z</dcterms:created>
  <dcterms:modified xsi:type="dcterms:W3CDTF">2014-10-27T22:54:27Z</dcterms:modified>
</cp:coreProperties>
</file>